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7.xml" ContentType="application/vnd.openxmlformats-officedocument.drawingml.chart+xml"/>
  <Override PartName="/ppt/diagrams/layout1.xml" ContentType="application/vnd.openxmlformats-officedocument.drawingml.diagramLayout+xml"/>
  <Override PartName="/ppt/charts/chart3.xml" ContentType="application/vnd.openxmlformats-officedocument.drawingml.chart+xml"/>
  <Override PartName="/ppt/charts/chart5.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5"/>
  </p:notesMasterIdLst>
  <p:handoutMasterIdLst>
    <p:handoutMasterId r:id="rId46"/>
  </p:handoutMasterIdLst>
  <p:sldIdLst>
    <p:sldId id="257" r:id="rId2"/>
    <p:sldId id="1023" r:id="rId3"/>
    <p:sldId id="1024" r:id="rId4"/>
    <p:sldId id="1025" r:id="rId5"/>
    <p:sldId id="1026" r:id="rId6"/>
    <p:sldId id="1027" r:id="rId7"/>
    <p:sldId id="1028" r:id="rId8"/>
    <p:sldId id="1029" r:id="rId9"/>
    <p:sldId id="1078" r:id="rId10"/>
    <p:sldId id="1075" r:id="rId11"/>
    <p:sldId id="1076" r:id="rId12"/>
    <p:sldId id="1077" r:id="rId13"/>
    <p:sldId id="1081" r:id="rId14"/>
    <p:sldId id="1031" r:id="rId15"/>
    <p:sldId id="1036" r:id="rId16"/>
    <p:sldId id="1033" r:id="rId17"/>
    <p:sldId id="1034" r:id="rId18"/>
    <p:sldId id="1035" r:id="rId19"/>
    <p:sldId id="1039" r:id="rId20"/>
    <p:sldId id="1041" r:id="rId21"/>
    <p:sldId id="1042" r:id="rId22"/>
    <p:sldId id="1043" r:id="rId23"/>
    <p:sldId id="1040" r:id="rId24"/>
    <p:sldId id="1047" r:id="rId25"/>
    <p:sldId id="1045" r:id="rId26"/>
    <p:sldId id="1072" r:id="rId27"/>
    <p:sldId id="1051" r:id="rId28"/>
    <p:sldId id="1050" r:id="rId29"/>
    <p:sldId id="1058" r:id="rId30"/>
    <p:sldId id="1054" r:id="rId31"/>
    <p:sldId id="1055" r:id="rId32"/>
    <p:sldId id="1082" r:id="rId33"/>
    <p:sldId id="1079" r:id="rId34"/>
    <p:sldId id="1062" r:id="rId35"/>
    <p:sldId id="1068" r:id="rId36"/>
    <p:sldId id="1073" r:id="rId37"/>
    <p:sldId id="1069" r:id="rId38"/>
    <p:sldId id="1070" r:id="rId39"/>
    <p:sldId id="1080" r:id="rId40"/>
    <p:sldId id="1071" r:id="rId41"/>
    <p:sldId id="1083" r:id="rId42"/>
    <p:sldId id="1074" r:id="rId43"/>
    <p:sldId id="436"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382" autoAdjust="0"/>
    <p:restoredTop sz="93907" autoAdjust="0"/>
  </p:normalViewPr>
  <p:slideViewPr>
    <p:cSldViewPr snapToGrid="0">
      <p:cViewPr>
        <p:scale>
          <a:sx n="60" d="100"/>
          <a:sy n="60" d="100"/>
        </p:scale>
        <p:origin x="-678" y="-18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D:\Monthly%20Reports\2018-19\May%202018\EC%20Meeting%2015%20June\Ref\MMR_Comparison.xls" TargetMode="Externa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file:///C:\Monthly%20Report\2017-18\December%202017\Parliamentary%20Standing%20Committee\Ref\NMR_U5MR_IMR.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onthly%20Report\2017-18\August%202017\MMR%20IMR\IMR_2016.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onthly%20Report\2017-18\December%202017\Parliamentary%20Standing%20Committee\Ref\NMR_U5MR_IMR.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Monthly%20Report\2017-18\December%202017\Parliamentary%20Standing%20Committee\Ref\NMR_U5MR_IMR.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Desktop\Monthly%20Reporting%20HO%20and%20NHM\MD%20NHM%20PPT\7th%20Mar.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D:\Desktop\Monthly%20Reporting%20HO%20and%20NHM\MD%20NHM%20PPT\7th%20Mar.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Monthly%20Reports\2018-19\May%202018\EC%20Meeting%2015%20June\Ref\EC_meeting_documents\Progress_Report_upto_Mar18.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Monthly%20Report\2017-18\December%202017\Best%20Practice%20-%20ASHA%20Payment%20System\B\Month%20Wise%20ASHA%20Never%20Submitted%20Claims%20April%202016%20to%20December%2020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1143613524355819"/>
          <c:y val="5.1258913536762353E-2"/>
          <c:w val="0.81095900703265977"/>
          <c:h val="0.79530342798059361"/>
        </c:manualLayout>
      </c:layout>
      <c:barChart>
        <c:barDir val="col"/>
        <c:grouping val="clustered"/>
        <c:ser>
          <c:idx val="0"/>
          <c:order val="0"/>
          <c:tx>
            <c:strRef>
              <c:f>Sheet1!$B$1</c:f>
              <c:strCache>
                <c:ptCount val="1"/>
                <c:pt idx="0">
                  <c:v>Assam</c:v>
                </c:pt>
              </c:strCache>
            </c:strRef>
          </c:tx>
          <c:dLbls>
            <c:dLblPos val="outEnd"/>
            <c:showVal val="1"/>
          </c:dLbls>
          <c:cat>
            <c:strRef>
              <c:f>Sheet1!$A$2:$A$7</c:f>
              <c:strCache>
                <c:ptCount val="6"/>
                <c:pt idx="0">
                  <c:v>2001-03</c:v>
                </c:pt>
                <c:pt idx="1">
                  <c:v>2004-06</c:v>
                </c:pt>
                <c:pt idx="2">
                  <c:v>2007-09</c:v>
                </c:pt>
                <c:pt idx="3">
                  <c:v>2010-12</c:v>
                </c:pt>
                <c:pt idx="4">
                  <c:v>2011-13</c:v>
                </c:pt>
                <c:pt idx="5">
                  <c:v>2014-16</c:v>
                </c:pt>
              </c:strCache>
            </c:strRef>
          </c:cat>
          <c:val>
            <c:numRef>
              <c:f>Sheet1!$B$2:$B$7</c:f>
              <c:numCache>
                <c:formatCode>General</c:formatCode>
                <c:ptCount val="6"/>
                <c:pt idx="0">
                  <c:v>490</c:v>
                </c:pt>
                <c:pt idx="1">
                  <c:v>480</c:v>
                </c:pt>
                <c:pt idx="2">
                  <c:v>390</c:v>
                </c:pt>
                <c:pt idx="3">
                  <c:v>328</c:v>
                </c:pt>
                <c:pt idx="4">
                  <c:v>300</c:v>
                </c:pt>
                <c:pt idx="5">
                  <c:v>237</c:v>
                </c:pt>
              </c:numCache>
            </c:numRef>
          </c:val>
        </c:ser>
        <c:ser>
          <c:idx val="1"/>
          <c:order val="1"/>
          <c:tx>
            <c:strRef>
              <c:f>Sheet1!$C$1</c:f>
              <c:strCache>
                <c:ptCount val="1"/>
                <c:pt idx="0">
                  <c:v>India</c:v>
                </c:pt>
              </c:strCache>
            </c:strRef>
          </c:tx>
          <c:dLbls>
            <c:dLblPos val="outEnd"/>
            <c:showVal val="1"/>
          </c:dLbls>
          <c:cat>
            <c:strRef>
              <c:f>Sheet1!$A$2:$A$7</c:f>
              <c:strCache>
                <c:ptCount val="6"/>
                <c:pt idx="0">
                  <c:v>2001-03</c:v>
                </c:pt>
                <c:pt idx="1">
                  <c:v>2004-06</c:v>
                </c:pt>
                <c:pt idx="2">
                  <c:v>2007-09</c:v>
                </c:pt>
                <c:pt idx="3">
                  <c:v>2010-12</c:v>
                </c:pt>
                <c:pt idx="4">
                  <c:v>2011-13</c:v>
                </c:pt>
                <c:pt idx="5">
                  <c:v>2014-16</c:v>
                </c:pt>
              </c:strCache>
            </c:strRef>
          </c:cat>
          <c:val>
            <c:numRef>
              <c:f>Sheet1!$C$2:$C$7</c:f>
              <c:numCache>
                <c:formatCode>General</c:formatCode>
                <c:ptCount val="6"/>
                <c:pt idx="0">
                  <c:v>301</c:v>
                </c:pt>
                <c:pt idx="1">
                  <c:v>254</c:v>
                </c:pt>
                <c:pt idx="2">
                  <c:v>212</c:v>
                </c:pt>
                <c:pt idx="3">
                  <c:v>178</c:v>
                </c:pt>
                <c:pt idx="4">
                  <c:v>167</c:v>
                </c:pt>
                <c:pt idx="5">
                  <c:v>130</c:v>
                </c:pt>
              </c:numCache>
            </c:numRef>
          </c:val>
        </c:ser>
        <c:dLbls>
          <c:showVal val="1"/>
        </c:dLbls>
        <c:axId val="33330304"/>
        <c:axId val="33331840"/>
      </c:barChart>
      <c:catAx>
        <c:axId val="33330304"/>
        <c:scaling>
          <c:orientation val="minMax"/>
        </c:scaling>
        <c:axPos val="b"/>
        <c:tickLblPos val="nextTo"/>
        <c:crossAx val="33331840"/>
        <c:crosses val="autoZero"/>
        <c:auto val="1"/>
        <c:lblAlgn val="ctr"/>
        <c:lblOffset val="100"/>
      </c:catAx>
      <c:valAx>
        <c:axId val="33331840"/>
        <c:scaling>
          <c:orientation val="minMax"/>
        </c:scaling>
        <c:axPos val="l"/>
        <c:title>
          <c:tx>
            <c:rich>
              <a:bodyPr rot="-5400000" vert="horz"/>
              <a:lstStyle/>
              <a:p>
                <a:pPr>
                  <a:defRPr/>
                </a:pPr>
                <a:r>
                  <a:rPr lang="en-US" dirty="0" smtClean="0"/>
                  <a:t>MMR per </a:t>
                </a:r>
                <a:r>
                  <a:rPr lang="en-US" dirty="0" err="1" smtClean="0"/>
                  <a:t>Lakh</a:t>
                </a:r>
                <a:r>
                  <a:rPr lang="en-US" baseline="0" dirty="0" smtClean="0"/>
                  <a:t> Live Births</a:t>
                </a:r>
                <a:endParaRPr lang="en-US" dirty="0"/>
              </a:p>
            </c:rich>
          </c:tx>
          <c:layout/>
        </c:title>
        <c:numFmt formatCode="General" sourceLinked="1"/>
        <c:tickLblPos val="nextTo"/>
        <c:crossAx val="33330304"/>
        <c:crosses val="autoZero"/>
        <c:crossBetween val="between"/>
      </c:valAx>
    </c:plotArea>
    <c:legend>
      <c:legendPos val="r"/>
      <c:layout>
        <c:manualLayout>
          <c:xMode val="edge"/>
          <c:yMode val="edge"/>
          <c:x val="0.57596672187193809"/>
          <c:y val="8.7579104695246504E-2"/>
          <c:w val="0.29365197431501888"/>
          <c:h val="0.16743438320210113"/>
        </c:manualLayout>
      </c:layout>
    </c:legend>
    <c:plotVisOnly val="1"/>
  </c:chart>
  <c:txPr>
    <a:bodyPr/>
    <a:lstStyle/>
    <a:p>
      <a:pPr>
        <a:defRPr sz="20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800"/>
            </a:pPr>
            <a:r>
              <a:rPr lang="en-IN" sz="1800"/>
              <a:t>           Average Income per month (Rs.)</a:t>
            </a:r>
          </a:p>
        </c:rich>
      </c:tx>
      <c:layout>
        <c:manualLayout>
          <c:xMode val="edge"/>
          <c:yMode val="edge"/>
          <c:x val="0.21819321852254309"/>
          <c:y val="9.1138636499194688E-3"/>
        </c:manualLayout>
      </c:layout>
      <c:spPr>
        <a:solidFill>
          <a:schemeClr val="lt1"/>
        </a:solidFill>
        <a:ln w="15875" cap="rnd" cmpd="sng" algn="ctr">
          <a:solidFill>
            <a:schemeClr val="accent1"/>
          </a:solidFill>
          <a:prstDash val="solid"/>
        </a:ln>
        <a:effectLst/>
      </c:spPr>
    </c:title>
    <c:plotArea>
      <c:layout>
        <c:manualLayout>
          <c:layoutTarget val="inner"/>
          <c:xMode val="edge"/>
          <c:yMode val="edge"/>
          <c:x val="0.14032151965932288"/>
          <c:y val="0.14367696435111588"/>
          <c:w val="0.82606733483139749"/>
          <c:h val="0.58603262406333856"/>
        </c:manualLayout>
      </c:layout>
      <c:lineChart>
        <c:grouping val="standard"/>
        <c:ser>
          <c:idx val="0"/>
          <c:order val="0"/>
          <c:tx>
            <c:strRef>
              <c:f>Sheet1!$B$1</c:f>
              <c:strCache>
                <c:ptCount val="1"/>
                <c:pt idx="0">
                  <c:v>Avr.income per month</c:v>
                </c:pt>
              </c:strCache>
            </c:strRef>
          </c:tx>
          <c:spPr>
            <a:ln w="38100">
              <a:solidFill>
                <a:srgbClr val="C00000"/>
              </a:solidFill>
            </a:ln>
          </c:spPr>
          <c:marker>
            <c:spPr>
              <a:ln w="38100">
                <a:solidFill>
                  <a:srgbClr val="C00000"/>
                </a:solidFill>
              </a:ln>
            </c:spPr>
          </c:marker>
          <c:dLbls>
            <c:dLbl>
              <c:idx val="0"/>
              <c:layout>
                <c:manualLayout>
                  <c:x val="-5.3174654863239912E-2"/>
                  <c:y val="-8.7069801826063206E-2"/>
                </c:manualLayout>
              </c:layout>
              <c:showVal val="1"/>
              <c:extLst>
                <c:ext xmlns:c15="http://schemas.microsoft.com/office/drawing/2012/chart" uri="{CE6537A1-D6FC-4f65-9D91-7224C49458BB}">
                  <c15:layout/>
                </c:ext>
              </c:extLst>
            </c:dLbl>
            <c:dLbl>
              <c:idx val="1"/>
              <c:layout>
                <c:manualLayout>
                  <c:x val="-5.3912535520558323E-2"/>
                  <c:y val="-0.11230961872389295"/>
                </c:manualLayout>
              </c:layout>
              <c:showVal val="1"/>
              <c:extLst>
                <c:ext xmlns:c15="http://schemas.microsoft.com/office/drawing/2012/chart" uri="{CE6537A1-D6FC-4f65-9D91-7224C49458BB}">
                  <c15:layout/>
                </c:ext>
              </c:extLst>
            </c:dLbl>
            <c:dLbl>
              <c:idx val="2"/>
              <c:layout>
                <c:manualLayout>
                  <c:x val="-4.0539285177738714E-2"/>
                  <c:y val="-7.9244138479950627E-2"/>
                </c:manualLayout>
              </c:layout>
              <c:showVal val="1"/>
              <c:extLst>
                <c:ext xmlns:c15="http://schemas.microsoft.com/office/drawing/2012/chart" uri="{CE6537A1-D6FC-4f65-9D91-7224C49458BB}">
                  <c15:layout/>
                </c:ext>
              </c:extLst>
            </c:dLbl>
            <c:dLbl>
              <c:idx val="3"/>
              <c:layout>
                <c:manualLayout>
                  <c:x val="-4.7519134752770413E-2"/>
                  <c:y val="-0.10681088683231098"/>
                </c:manualLayout>
              </c:layout>
              <c:showVal val="1"/>
              <c:extLst>
                <c:ext xmlns:c15="http://schemas.microsoft.com/office/drawing/2012/chart" uri="{CE6537A1-D6FC-4f65-9D91-7224C49458BB}">
                  <c15:layout/>
                </c:ext>
              </c:extLst>
            </c:dLbl>
            <c:spPr>
              <a:noFill/>
              <a:ln>
                <a:noFill/>
              </a:ln>
              <a:effectLst/>
            </c:spPr>
            <c:txPr>
              <a:bodyPr/>
              <a:lstStyle/>
              <a:p>
                <a:pPr>
                  <a:defRPr lang="en-IN"/>
                </a:pPr>
                <a:endParaRPr lang="en-US"/>
              </a:p>
            </c:txPr>
            <c:showVal val="1"/>
            <c:extLst>
              <c:ext xmlns:c15="http://schemas.microsoft.com/office/drawing/2012/chart" uri="{CE6537A1-D6FC-4f65-9D91-7224C49458BB}">
                <c15:showLeaderLines val="0"/>
              </c:ext>
            </c:extLst>
          </c:dLbls>
          <c:cat>
            <c:strRef>
              <c:f>Sheet1!$A$2:$A$5</c:f>
              <c:strCache>
                <c:ptCount val="4"/>
                <c:pt idx="0">
                  <c:v>FY 2013-14</c:v>
                </c:pt>
                <c:pt idx="1">
                  <c:v>FY 2014-15</c:v>
                </c:pt>
                <c:pt idx="2">
                  <c:v>FY 2015-16</c:v>
                </c:pt>
                <c:pt idx="3">
                  <c:v>FY 2016-17</c:v>
                </c:pt>
              </c:strCache>
            </c:strRef>
          </c:cat>
          <c:val>
            <c:numRef>
              <c:f>Sheet1!$B$2:$B$5</c:f>
              <c:numCache>
                <c:formatCode>0.00</c:formatCode>
                <c:ptCount val="4"/>
                <c:pt idx="0">
                  <c:v>1179.282999082448</c:v>
                </c:pt>
                <c:pt idx="1">
                  <c:v>1188.7677102527971</c:v>
                </c:pt>
                <c:pt idx="2">
                  <c:v>3590.7043669897507</c:v>
                </c:pt>
                <c:pt idx="3">
                  <c:v>4326.3495540604044</c:v>
                </c:pt>
              </c:numCache>
            </c:numRef>
          </c:val>
        </c:ser>
        <c:marker val="1"/>
        <c:axId val="34417280"/>
        <c:axId val="34439552"/>
      </c:lineChart>
      <c:catAx>
        <c:axId val="34417280"/>
        <c:scaling>
          <c:orientation val="minMax"/>
        </c:scaling>
        <c:axPos val="b"/>
        <c:numFmt formatCode="General" sourceLinked="0"/>
        <c:tickLblPos val="nextTo"/>
        <c:txPr>
          <a:bodyPr rot="-5400000" vert="horz"/>
          <a:lstStyle/>
          <a:p>
            <a:pPr>
              <a:defRPr lang="en-IN"/>
            </a:pPr>
            <a:endParaRPr lang="en-US"/>
          </a:p>
        </c:txPr>
        <c:crossAx val="34439552"/>
        <c:crosses val="autoZero"/>
        <c:auto val="1"/>
        <c:lblAlgn val="ctr"/>
        <c:lblOffset val="100"/>
      </c:catAx>
      <c:valAx>
        <c:axId val="34439552"/>
        <c:scaling>
          <c:orientation val="minMax"/>
        </c:scaling>
        <c:axPos val="l"/>
        <c:numFmt formatCode="0.00" sourceLinked="1"/>
        <c:tickLblPos val="nextTo"/>
        <c:txPr>
          <a:bodyPr/>
          <a:lstStyle/>
          <a:p>
            <a:pPr>
              <a:defRPr lang="en-IN"/>
            </a:pPr>
            <a:endParaRPr lang="en-US"/>
          </a:p>
        </c:txPr>
        <c:crossAx val="34417280"/>
        <c:crosses val="autoZero"/>
        <c:crossBetween val="between"/>
      </c:valAx>
    </c:plotArea>
    <c:plotVisOnly val="1"/>
    <c:dispBlanksAs val="gap"/>
  </c:chart>
  <c:spPr>
    <a:ln>
      <a:noFill/>
    </a:ln>
  </c:spPr>
  <c:txPr>
    <a:bodyPr/>
    <a:lstStyle/>
    <a:p>
      <a:pPr>
        <a:defRPr sz="1800">
          <a:latin typeface="Calibri" pitchFamily="34" charset="0"/>
          <a:cs typeface="Calibri" pitchFamily="34" charset="0"/>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Sheet3!$B$1</c:f>
              <c:strCache>
                <c:ptCount val="1"/>
                <c:pt idx="0">
                  <c:v>Assam</c:v>
                </c:pt>
              </c:strCache>
            </c:strRef>
          </c:tx>
          <c:spPr>
            <a:solidFill>
              <a:srgbClr val="FF9933"/>
            </a:solidFill>
          </c:spPr>
          <c:dLbls>
            <c:dLbl>
              <c:idx val="7"/>
              <c:spPr/>
              <c:txPr>
                <a:bodyPr/>
                <a:lstStyle/>
                <a:p>
                  <a:pPr>
                    <a:defRPr lang="en-IN" sz="2400"/>
                  </a:pPr>
                  <a:endParaRPr lang="en-US"/>
                </a:p>
              </c:txPr>
            </c:dLbl>
            <c:dLbl>
              <c:idx val="8"/>
              <c:spPr/>
              <c:txPr>
                <a:bodyPr/>
                <a:lstStyle/>
                <a:p>
                  <a:pPr>
                    <a:defRPr lang="en-IN" sz="2400"/>
                  </a:pPr>
                  <a:endParaRPr lang="en-US"/>
                </a:p>
              </c:txPr>
            </c:dLbl>
            <c:spPr>
              <a:noFill/>
              <a:ln>
                <a:noFill/>
              </a:ln>
              <a:effectLst/>
            </c:spPr>
            <c:txPr>
              <a:bodyPr/>
              <a:lstStyle/>
              <a:p>
                <a:pPr>
                  <a:defRPr lang="en-IN"/>
                </a:pPr>
                <a:endParaRPr lang="en-US"/>
              </a:p>
            </c:txPr>
            <c:dLblPos val="outEnd"/>
            <c:showVal val="1"/>
            <c:extLst>
              <c:ext xmlns:c15="http://schemas.microsoft.com/office/drawing/2012/chart" uri="{CE6537A1-D6FC-4f65-9D91-7224C49458BB}">
                <c15:layout/>
                <c15:showLeaderLines val="0"/>
              </c:ext>
            </c:extLst>
          </c:dLbls>
          <c:cat>
            <c:strRef>
              <c:f>Sheet3!$A$2:$A$10</c:f>
              <c:strCache>
                <c:ptCount val="9"/>
                <c:pt idx="0">
                  <c:v>SRS 2008</c:v>
                </c:pt>
                <c:pt idx="1">
                  <c:v>SRS 2009</c:v>
                </c:pt>
                <c:pt idx="2">
                  <c:v>SRS 2010</c:v>
                </c:pt>
                <c:pt idx="3">
                  <c:v>SRS 2011</c:v>
                </c:pt>
                <c:pt idx="4">
                  <c:v>SRS 2012</c:v>
                </c:pt>
                <c:pt idx="5">
                  <c:v>SRS 2013</c:v>
                </c:pt>
                <c:pt idx="6">
                  <c:v>SRS 2014</c:v>
                </c:pt>
                <c:pt idx="7">
                  <c:v>SRS 2015</c:v>
                </c:pt>
                <c:pt idx="8">
                  <c:v>SRS 2016</c:v>
                </c:pt>
              </c:strCache>
            </c:strRef>
          </c:cat>
          <c:val>
            <c:numRef>
              <c:f>Sheet3!$B$2:$B$10</c:f>
              <c:numCache>
                <c:formatCode>General</c:formatCode>
                <c:ptCount val="9"/>
                <c:pt idx="0">
                  <c:v>88</c:v>
                </c:pt>
                <c:pt idx="1">
                  <c:v>87</c:v>
                </c:pt>
                <c:pt idx="2">
                  <c:v>83</c:v>
                </c:pt>
                <c:pt idx="3">
                  <c:v>78</c:v>
                </c:pt>
                <c:pt idx="4">
                  <c:v>75</c:v>
                </c:pt>
                <c:pt idx="5">
                  <c:v>73</c:v>
                </c:pt>
                <c:pt idx="6">
                  <c:v>66</c:v>
                </c:pt>
                <c:pt idx="7">
                  <c:v>62</c:v>
                </c:pt>
                <c:pt idx="8">
                  <c:v>52</c:v>
                </c:pt>
              </c:numCache>
            </c:numRef>
          </c:val>
        </c:ser>
        <c:ser>
          <c:idx val="1"/>
          <c:order val="1"/>
          <c:tx>
            <c:strRef>
              <c:f>Sheet3!$C$1</c:f>
              <c:strCache>
                <c:ptCount val="1"/>
                <c:pt idx="0">
                  <c:v>India</c:v>
                </c:pt>
              </c:strCache>
            </c:strRef>
          </c:tx>
          <c:spPr>
            <a:solidFill>
              <a:srgbClr val="0070C0"/>
            </a:solidFill>
          </c:spPr>
          <c:dLbls>
            <c:spPr>
              <a:noFill/>
              <a:ln>
                <a:noFill/>
              </a:ln>
              <a:effectLst/>
            </c:spPr>
            <c:txPr>
              <a:bodyPr/>
              <a:lstStyle/>
              <a:p>
                <a:pPr>
                  <a:defRPr lang="en-IN"/>
                </a:pPr>
                <a:endParaRPr lang="en-US"/>
              </a:p>
            </c:txPr>
            <c:dLblPos val="outEnd"/>
            <c:showVal val="1"/>
            <c:extLst>
              <c:ext xmlns:c15="http://schemas.microsoft.com/office/drawing/2012/chart" uri="{CE6537A1-D6FC-4f65-9D91-7224C49458BB}">
                <c15:layout/>
                <c15:showLeaderLines val="0"/>
              </c:ext>
            </c:extLst>
          </c:dLbls>
          <c:cat>
            <c:strRef>
              <c:f>Sheet3!$A$2:$A$10</c:f>
              <c:strCache>
                <c:ptCount val="9"/>
                <c:pt idx="0">
                  <c:v>SRS 2008</c:v>
                </c:pt>
                <c:pt idx="1">
                  <c:v>SRS 2009</c:v>
                </c:pt>
                <c:pt idx="2">
                  <c:v>SRS 2010</c:v>
                </c:pt>
                <c:pt idx="3">
                  <c:v>SRS 2011</c:v>
                </c:pt>
                <c:pt idx="4">
                  <c:v>SRS 2012</c:v>
                </c:pt>
                <c:pt idx="5">
                  <c:v>SRS 2013</c:v>
                </c:pt>
                <c:pt idx="6">
                  <c:v>SRS 2014</c:v>
                </c:pt>
                <c:pt idx="7">
                  <c:v>SRS 2015</c:v>
                </c:pt>
                <c:pt idx="8">
                  <c:v>SRS 2016</c:v>
                </c:pt>
              </c:strCache>
            </c:strRef>
          </c:cat>
          <c:val>
            <c:numRef>
              <c:f>Sheet3!$C$2:$C$10</c:f>
              <c:numCache>
                <c:formatCode>General</c:formatCode>
                <c:ptCount val="9"/>
                <c:pt idx="0">
                  <c:v>69</c:v>
                </c:pt>
                <c:pt idx="1">
                  <c:v>64</c:v>
                </c:pt>
                <c:pt idx="2">
                  <c:v>59</c:v>
                </c:pt>
                <c:pt idx="3">
                  <c:v>55</c:v>
                </c:pt>
                <c:pt idx="4">
                  <c:v>52</c:v>
                </c:pt>
                <c:pt idx="5">
                  <c:v>49</c:v>
                </c:pt>
                <c:pt idx="6">
                  <c:v>45</c:v>
                </c:pt>
                <c:pt idx="7">
                  <c:v>43</c:v>
                </c:pt>
                <c:pt idx="8">
                  <c:v>39</c:v>
                </c:pt>
              </c:numCache>
            </c:numRef>
          </c:val>
        </c:ser>
        <c:dLbls>
          <c:showVal val="1"/>
        </c:dLbls>
        <c:axId val="33485952"/>
        <c:axId val="33487488"/>
      </c:barChart>
      <c:catAx>
        <c:axId val="33485952"/>
        <c:scaling>
          <c:orientation val="minMax"/>
        </c:scaling>
        <c:axPos val="b"/>
        <c:numFmt formatCode="General" sourceLinked="0"/>
        <c:tickLblPos val="nextTo"/>
        <c:txPr>
          <a:bodyPr/>
          <a:lstStyle/>
          <a:p>
            <a:pPr>
              <a:defRPr lang="en-IN"/>
            </a:pPr>
            <a:endParaRPr lang="en-US"/>
          </a:p>
        </c:txPr>
        <c:crossAx val="33487488"/>
        <c:crosses val="autoZero"/>
        <c:auto val="1"/>
        <c:lblAlgn val="ctr"/>
        <c:lblOffset val="100"/>
      </c:catAx>
      <c:valAx>
        <c:axId val="33487488"/>
        <c:scaling>
          <c:orientation val="minMax"/>
        </c:scaling>
        <c:axPos val="l"/>
        <c:title>
          <c:tx>
            <c:rich>
              <a:bodyPr rot="-5400000" vert="horz"/>
              <a:lstStyle/>
              <a:p>
                <a:pPr>
                  <a:defRPr lang="en-IN"/>
                </a:pPr>
                <a:r>
                  <a:rPr lang="en-US"/>
                  <a:t>U5MR</a:t>
                </a:r>
              </a:p>
            </c:rich>
          </c:tx>
          <c:layout/>
        </c:title>
        <c:numFmt formatCode="General" sourceLinked="1"/>
        <c:tickLblPos val="nextTo"/>
        <c:txPr>
          <a:bodyPr/>
          <a:lstStyle/>
          <a:p>
            <a:pPr>
              <a:defRPr lang="en-IN"/>
            </a:pPr>
            <a:endParaRPr lang="en-US"/>
          </a:p>
        </c:txPr>
        <c:crossAx val="33485952"/>
        <c:crosses val="autoZero"/>
        <c:crossBetween val="between"/>
      </c:valAx>
    </c:plotArea>
    <c:legend>
      <c:legendPos val="r"/>
      <c:layout/>
      <c:txPr>
        <a:bodyPr/>
        <a:lstStyle/>
        <a:p>
          <a:pPr>
            <a:defRPr lang="en-IN"/>
          </a:pPr>
          <a:endParaRPr lang="en-US"/>
        </a:p>
      </c:txPr>
    </c:legend>
    <c:plotVisOnly val="1"/>
    <c:dispBlanksAs val="gap"/>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9.6494548758328746E-2"/>
          <c:y val="7.8320773048997039E-2"/>
          <c:w val="0.89486153173159988"/>
          <c:h val="0.77279744877670464"/>
        </c:manualLayout>
      </c:layout>
      <c:barChart>
        <c:barDir val="col"/>
        <c:grouping val="clustered"/>
        <c:ser>
          <c:idx val="1"/>
          <c:order val="0"/>
          <c:tx>
            <c:strRef>
              <c:f>IMR_Trend!$B$1</c:f>
              <c:strCache>
                <c:ptCount val="1"/>
                <c:pt idx="0">
                  <c:v>Assam</c:v>
                </c:pt>
              </c:strCache>
            </c:strRef>
          </c:tx>
          <c:spPr>
            <a:solidFill>
              <a:srgbClr val="FA7100"/>
            </a:solidFill>
          </c:spPr>
          <c:dLbls>
            <c:spPr>
              <a:noFill/>
              <a:ln>
                <a:noFill/>
              </a:ln>
              <a:effectLst/>
            </c:spPr>
            <c:txPr>
              <a:bodyPr wrap="square" lIns="38100" tIns="19050" rIns="38100" bIns="19050" anchor="ctr">
                <a:spAutoFit/>
              </a:bodyPr>
              <a:lstStyle/>
              <a:p>
                <a:pPr>
                  <a:defRPr lang="en-IN" b="1"/>
                </a:pPr>
                <a:endParaRPr lang="en-US"/>
              </a:p>
            </c:txPr>
            <c:dLblPos val="outEnd"/>
            <c:showVal val="1"/>
            <c:extLst>
              <c:ext xmlns:c15="http://schemas.microsoft.com/office/drawing/2012/chart" uri="{CE6537A1-D6FC-4f65-9D91-7224C49458BB}">
                <c15:layout/>
                <c15:showLeaderLines val="0"/>
              </c:ext>
            </c:extLst>
          </c:dLbls>
          <c:cat>
            <c:numRef>
              <c:f>IMR_Trend!$A$10:$A$21</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IMR_Trend!$B$10:$B$21</c:f>
              <c:numCache>
                <c:formatCode>General</c:formatCode>
                <c:ptCount val="12"/>
                <c:pt idx="0">
                  <c:v>68</c:v>
                </c:pt>
                <c:pt idx="1">
                  <c:v>67</c:v>
                </c:pt>
                <c:pt idx="2">
                  <c:v>66</c:v>
                </c:pt>
                <c:pt idx="3">
                  <c:v>64</c:v>
                </c:pt>
                <c:pt idx="4">
                  <c:v>61</c:v>
                </c:pt>
                <c:pt idx="5">
                  <c:v>58</c:v>
                </c:pt>
                <c:pt idx="6">
                  <c:v>55</c:v>
                </c:pt>
                <c:pt idx="7">
                  <c:v>55</c:v>
                </c:pt>
                <c:pt idx="8">
                  <c:v>54</c:v>
                </c:pt>
                <c:pt idx="9">
                  <c:v>49</c:v>
                </c:pt>
                <c:pt idx="10">
                  <c:v>47</c:v>
                </c:pt>
                <c:pt idx="11">
                  <c:v>44</c:v>
                </c:pt>
              </c:numCache>
            </c:numRef>
          </c:val>
        </c:ser>
        <c:ser>
          <c:idx val="0"/>
          <c:order val="1"/>
          <c:tx>
            <c:strRef>
              <c:f>IMR_Trend!$C$1</c:f>
              <c:strCache>
                <c:ptCount val="1"/>
                <c:pt idx="0">
                  <c:v>India</c:v>
                </c:pt>
              </c:strCache>
            </c:strRef>
          </c:tx>
          <c:spPr>
            <a:solidFill>
              <a:srgbClr val="0000FF"/>
            </a:solidFill>
          </c:spPr>
          <c:dLbls>
            <c:spPr>
              <a:noFill/>
              <a:ln>
                <a:noFill/>
              </a:ln>
              <a:effectLst/>
            </c:spPr>
            <c:txPr>
              <a:bodyPr/>
              <a:lstStyle/>
              <a:p>
                <a:pPr>
                  <a:defRPr lang="en-IN"/>
                </a:pPr>
                <a:endParaRPr lang="en-US"/>
              </a:p>
            </c:txPr>
            <c:showVal val="1"/>
            <c:extLst>
              <c:ext xmlns:c15="http://schemas.microsoft.com/office/drawing/2012/chart" uri="{CE6537A1-D6FC-4f65-9D91-7224C49458BB}">
                <c15:layout/>
                <c15:showLeaderLines val="0"/>
              </c:ext>
            </c:extLst>
          </c:dLbls>
          <c:cat>
            <c:numRef>
              <c:f>IMR_Trend!$A$10:$A$21</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IMR_Trend!$C$10:$C$21</c:f>
              <c:numCache>
                <c:formatCode>General</c:formatCode>
                <c:ptCount val="12"/>
                <c:pt idx="0">
                  <c:v>58</c:v>
                </c:pt>
                <c:pt idx="1">
                  <c:v>57</c:v>
                </c:pt>
                <c:pt idx="2">
                  <c:v>55</c:v>
                </c:pt>
                <c:pt idx="3">
                  <c:v>53</c:v>
                </c:pt>
                <c:pt idx="4">
                  <c:v>50</c:v>
                </c:pt>
                <c:pt idx="5">
                  <c:v>47</c:v>
                </c:pt>
                <c:pt idx="6">
                  <c:v>44</c:v>
                </c:pt>
                <c:pt idx="7">
                  <c:v>42</c:v>
                </c:pt>
                <c:pt idx="8">
                  <c:v>40</c:v>
                </c:pt>
                <c:pt idx="9">
                  <c:v>39</c:v>
                </c:pt>
                <c:pt idx="10">
                  <c:v>37</c:v>
                </c:pt>
                <c:pt idx="11">
                  <c:v>34</c:v>
                </c:pt>
              </c:numCache>
            </c:numRef>
          </c:val>
        </c:ser>
        <c:dLbls>
          <c:showVal val="1"/>
        </c:dLbls>
        <c:axId val="33858304"/>
        <c:axId val="33860224"/>
      </c:barChart>
      <c:catAx>
        <c:axId val="33858304"/>
        <c:scaling>
          <c:orientation val="minMax"/>
        </c:scaling>
        <c:axPos val="b"/>
        <c:title>
          <c:tx>
            <c:rich>
              <a:bodyPr/>
              <a:lstStyle/>
              <a:p>
                <a:pPr>
                  <a:defRPr lang="en-IN"/>
                </a:pPr>
                <a:r>
                  <a:rPr lang="en-IN"/>
                  <a:t>Year</a:t>
                </a:r>
              </a:p>
            </c:rich>
          </c:tx>
          <c:layout/>
        </c:title>
        <c:numFmt formatCode="General" sourceLinked="1"/>
        <c:tickLblPos val="nextTo"/>
        <c:txPr>
          <a:bodyPr/>
          <a:lstStyle/>
          <a:p>
            <a:pPr>
              <a:defRPr lang="en-IN"/>
            </a:pPr>
            <a:endParaRPr lang="en-US"/>
          </a:p>
        </c:txPr>
        <c:crossAx val="33860224"/>
        <c:crosses val="autoZero"/>
        <c:auto val="1"/>
        <c:lblAlgn val="ctr"/>
        <c:lblOffset val="100"/>
      </c:catAx>
      <c:valAx>
        <c:axId val="33860224"/>
        <c:scaling>
          <c:orientation val="minMax"/>
        </c:scaling>
        <c:axPos val="l"/>
        <c:title>
          <c:tx>
            <c:rich>
              <a:bodyPr rot="-5400000" vert="horz"/>
              <a:lstStyle/>
              <a:p>
                <a:pPr>
                  <a:defRPr lang="en-IN"/>
                </a:pPr>
                <a:r>
                  <a:rPr lang="en-US"/>
                  <a:t>IMR per 1,000 Live Birth</a:t>
                </a:r>
                <a:endParaRPr lang="en-IN"/>
              </a:p>
            </c:rich>
          </c:tx>
          <c:layout/>
        </c:title>
        <c:numFmt formatCode="General" sourceLinked="1"/>
        <c:tickLblPos val="nextTo"/>
        <c:txPr>
          <a:bodyPr/>
          <a:lstStyle/>
          <a:p>
            <a:pPr>
              <a:defRPr lang="en-IN"/>
            </a:pPr>
            <a:endParaRPr lang="en-US"/>
          </a:p>
        </c:txPr>
        <c:crossAx val="33858304"/>
        <c:crosses val="autoZero"/>
        <c:crossBetween val="between"/>
      </c:valAx>
    </c:plotArea>
    <c:legend>
      <c:legendPos val="t"/>
      <c:layout>
        <c:manualLayout>
          <c:xMode val="edge"/>
          <c:yMode val="edge"/>
          <c:x val="0.74620142799174505"/>
          <c:y val="2.1086777068767548E-2"/>
          <c:w val="0.23935236849154801"/>
          <c:h val="0.12216535816616322"/>
        </c:manualLayout>
      </c:layout>
      <c:txPr>
        <a:bodyPr/>
        <a:lstStyle/>
        <a:p>
          <a:pPr>
            <a:defRPr lang="en-IN"/>
          </a:pPr>
          <a:endParaRPr lang="en-US"/>
        </a:p>
      </c:txPr>
    </c:legend>
    <c:plotVisOnly val="1"/>
    <c:dispBlanksAs val="gap"/>
  </c:chart>
  <c:txPr>
    <a:bodyPr/>
    <a:lstStyle/>
    <a:p>
      <a:pPr>
        <a:defRPr sz="2000">
          <a:latin typeface="Calibri" pitchFamily="34" charset="0"/>
          <a:cs typeface="Calibri" pitchFamily="34" charset="0"/>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0825388726377702"/>
          <c:y val="5.7192583547377523E-2"/>
          <c:w val="0.87629150948770862"/>
          <c:h val="0.67413347372918109"/>
        </c:manualLayout>
      </c:layout>
      <c:barChart>
        <c:barDir val="col"/>
        <c:grouping val="clustered"/>
        <c:ser>
          <c:idx val="0"/>
          <c:order val="0"/>
          <c:tx>
            <c:strRef>
              <c:f>NMR!$B$2</c:f>
              <c:strCache>
                <c:ptCount val="1"/>
                <c:pt idx="0">
                  <c:v>Assam</c:v>
                </c:pt>
              </c:strCache>
            </c:strRef>
          </c:tx>
          <c:spPr>
            <a:solidFill>
              <a:srgbClr val="0000FF"/>
            </a:solidFill>
          </c:spPr>
          <c:dLbls>
            <c:spPr>
              <a:noFill/>
              <a:ln>
                <a:noFill/>
              </a:ln>
              <a:effectLst/>
            </c:spPr>
            <c:txPr>
              <a:bodyPr rot="-5400000" vert="horz"/>
              <a:lstStyle/>
              <a:p>
                <a:pPr>
                  <a:defRPr lang="en-IN" b="1"/>
                </a:pPr>
                <a:endParaRPr lang="en-US"/>
              </a:p>
            </c:txPr>
            <c:dLblPos val="outEnd"/>
            <c:showVal val="1"/>
            <c:extLst>
              <c:ext xmlns:c15="http://schemas.microsoft.com/office/drawing/2012/chart" uri="{CE6537A1-D6FC-4f65-9D91-7224C49458BB}">
                <c15:layout/>
                <c15:showLeaderLines val="0"/>
              </c:ext>
            </c:extLst>
          </c:dLbls>
          <c:cat>
            <c:strRef>
              <c:f>NMR!$A$3:$A$15</c:f>
              <c:strCache>
                <c:ptCount val="13"/>
                <c:pt idx="0">
                  <c:v>SRS 2004</c:v>
                </c:pt>
                <c:pt idx="1">
                  <c:v>SRS 2005</c:v>
                </c:pt>
                <c:pt idx="2">
                  <c:v>SRS 2006</c:v>
                </c:pt>
                <c:pt idx="3">
                  <c:v>SRS 2007</c:v>
                </c:pt>
                <c:pt idx="4">
                  <c:v>SRS 2008</c:v>
                </c:pt>
                <c:pt idx="5">
                  <c:v>SRS 2009</c:v>
                </c:pt>
                <c:pt idx="6">
                  <c:v>SRS 2010</c:v>
                </c:pt>
                <c:pt idx="7">
                  <c:v>SRS 2011</c:v>
                </c:pt>
                <c:pt idx="8">
                  <c:v>SRS 2012</c:v>
                </c:pt>
                <c:pt idx="9">
                  <c:v>SRS 2013</c:v>
                </c:pt>
                <c:pt idx="10">
                  <c:v>SRS 2014</c:v>
                </c:pt>
                <c:pt idx="11">
                  <c:v>SRS 2015</c:v>
                </c:pt>
                <c:pt idx="12">
                  <c:v>SRS 2016</c:v>
                </c:pt>
              </c:strCache>
            </c:strRef>
          </c:cat>
          <c:val>
            <c:numRef>
              <c:f>NMR!$B$3:$B$15</c:f>
              <c:numCache>
                <c:formatCode>General</c:formatCode>
                <c:ptCount val="13"/>
                <c:pt idx="0">
                  <c:v>35</c:v>
                </c:pt>
                <c:pt idx="1">
                  <c:v>33</c:v>
                </c:pt>
                <c:pt idx="2">
                  <c:v>35</c:v>
                </c:pt>
                <c:pt idx="3">
                  <c:v>34</c:v>
                </c:pt>
                <c:pt idx="4">
                  <c:v>34</c:v>
                </c:pt>
                <c:pt idx="5">
                  <c:v>33</c:v>
                </c:pt>
                <c:pt idx="6">
                  <c:v>33</c:v>
                </c:pt>
                <c:pt idx="7">
                  <c:v>30</c:v>
                </c:pt>
                <c:pt idx="8">
                  <c:v>29</c:v>
                </c:pt>
                <c:pt idx="9">
                  <c:v>27</c:v>
                </c:pt>
                <c:pt idx="10">
                  <c:v>26</c:v>
                </c:pt>
                <c:pt idx="11">
                  <c:v>25</c:v>
                </c:pt>
                <c:pt idx="12">
                  <c:v>23</c:v>
                </c:pt>
              </c:numCache>
            </c:numRef>
          </c:val>
        </c:ser>
        <c:ser>
          <c:idx val="1"/>
          <c:order val="1"/>
          <c:tx>
            <c:strRef>
              <c:f>NMR!$C$2</c:f>
              <c:strCache>
                <c:ptCount val="1"/>
                <c:pt idx="0">
                  <c:v>India</c:v>
                </c:pt>
              </c:strCache>
            </c:strRef>
          </c:tx>
          <c:spPr>
            <a:solidFill>
              <a:srgbClr val="FF6600"/>
            </a:solidFill>
          </c:spPr>
          <c:dLbls>
            <c:spPr>
              <a:noFill/>
              <a:ln>
                <a:noFill/>
              </a:ln>
              <a:effectLst/>
            </c:spPr>
            <c:txPr>
              <a:bodyPr rot="-5400000" vert="horz"/>
              <a:lstStyle/>
              <a:p>
                <a:pPr>
                  <a:defRPr lang="en-IN"/>
                </a:pPr>
                <a:endParaRPr lang="en-US"/>
              </a:p>
            </c:txPr>
            <c:dLblPos val="outEnd"/>
            <c:showVal val="1"/>
            <c:extLst>
              <c:ext xmlns:c15="http://schemas.microsoft.com/office/drawing/2012/chart" uri="{CE6537A1-D6FC-4f65-9D91-7224C49458BB}">
                <c15:layout/>
                <c15:showLeaderLines val="0"/>
              </c:ext>
            </c:extLst>
          </c:dLbls>
          <c:cat>
            <c:strRef>
              <c:f>NMR!$A$3:$A$15</c:f>
              <c:strCache>
                <c:ptCount val="13"/>
                <c:pt idx="0">
                  <c:v>SRS 2004</c:v>
                </c:pt>
                <c:pt idx="1">
                  <c:v>SRS 2005</c:v>
                </c:pt>
                <c:pt idx="2">
                  <c:v>SRS 2006</c:v>
                </c:pt>
                <c:pt idx="3">
                  <c:v>SRS 2007</c:v>
                </c:pt>
                <c:pt idx="4">
                  <c:v>SRS 2008</c:v>
                </c:pt>
                <c:pt idx="5">
                  <c:v>SRS 2009</c:v>
                </c:pt>
                <c:pt idx="6">
                  <c:v>SRS 2010</c:v>
                </c:pt>
                <c:pt idx="7">
                  <c:v>SRS 2011</c:v>
                </c:pt>
                <c:pt idx="8">
                  <c:v>SRS 2012</c:v>
                </c:pt>
                <c:pt idx="9">
                  <c:v>SRS 2013</c:v>
                </c:pt>
                <c:pt idx="10">
                  <c:v>SRS 2014</c:v>
                </c:pt>
                <c:pt idx="11">
                  <c:v>SRS 2015</c:v>
                </c:pt>
                <c:pt idx="12">
                  <c:v>SRS 2016</c:v>
                </c:pt>
              </c:strCache>
            </c:strRef>
          </c:cat>
          <c:val>
            <c:numRef>
              <c:f>NMR!$C$3:$C$15</c:f>
              <c:numCache>
                <c:formatCode>General</c:formatCode>
                <c:ptCount val="13"/>
                <c:pt idx="0">
                  <c:v>37</c:v>
                </c:pt>
                <c:pt idx="1">
                  <c:v>37</c:v>
                </c:pt>
                <c:pt idx="2">
                  <c:v>37</c:v>
                </c:pt>
                <c:pt idx="3">
                  <c:v>36</c:v>
                </c:pt>
                <c:pt idx="4">
                  <c:v>35</c:v>
                </c:pt>
                <c:pt idx="5">
                  <c:v>34</c:v>
                </c:pt>
                <c:pt idx="6">
                  <c:v>33</c:v>
                </c:pt>
                <c:pt idx="7">
                  <c:v>31</c:v>
                </c:pt>
                <c:pt idx="8">
                  <c:v>29</c:v>
                </c:pt>
                <c:pt idx="9">
                  <c:v>28</c:v>
                </c:pt>
                <c:pt idx="10">
                  <c:v>26</c:v>
                </c:pt>
                <c:pt idx="11">
                  <c:v>25</c:v>
                </c:pt>
                <c:pt idx="12">
                  <c:v>24</c:v>
                </c:pt>
              </c:numCache>
            </c:numRef>
          </c:val>
        </c:ser>
        <c:dLbls>
          <c:showVal val="1"/>
        </c:dLbls>
        <c:axId val="33526144"/>
        <c:axId val="33527680"/>
      </c:barChart>
      <c:catAx>
        <c:axId val="33526144"/>
        <c:scaling>
          <c:orientation val="minMax"/>
        </c:scaling>
        <c:axPos val="b"/>
        <c:numFmt formatCode="General" sourceLinked="0"/>
        <c:tickLblPos val="nextTo"/>
        <c:txPr>
          <a:bodyPr rot="-5400000" vert="horz"/>
          <a:lstStyle/>
          <a:p>
            <a:pPr>
              <a:defRPr lang="en-IN"/>
            </a:pPr>
            <a:endParaRPr lang="en-US"/>
          </a:p>
        </c:txPr>
        <c:crossAx val="33527680"/>
        <c:crosses val="autoZero"/>
        <c:auto val="1"/>
        <c:lblAlgn val="ctr"/>
        <c:lblOffset val="100"/>
      </c:catAx>
      <c:valAx>
        <c:axId val="33527680"/>
        <c:scaling>
          <c:orientation val="minMax"/>
        </c:scaling>
        <c:axPos val="l"/>
        <c:title>
          <c:tx>
            <c:rich>
              <a:bodyPr rot="-5400000" vert="horz"/>
              <a:lstStyle/>
              <a:p>
                <a:pPr>
                  <a:defRPr lang="en-IN"/>
                </a:pPr>
                <a:r>
                  <a:rPr lang="en-US"/>
                  <a:t>Neo Natal Mortality Rate </a:t>
                </a:r>
              </a:p>
            </c:rich>
          </c:tx>
          <c:layout/>
        </c:title>
        <c:numFmt formatCode="General" sourceLinked="1"/>
        <c:tickLblPos val="nextTo"/>
        <c:txPr>
          <a:bodyPr/>
          <a:lstStyle/>
          <a:p>
            <a:pPr>
              <a:defRPr lang="en-IN"/>
            </a:pPr>
            <a:endParaRPr lang="en-US"/>
          </a:p>
        </c:txPr>
        <c:crossAx val="33526144"/>
        <c:crosses val="autoZero"/>
        <c:crossBetween val="between"/>
      </c:valAx>
    </c:plotArea>
    <c:legend>
      <c:legendPos val="r"/>
      <c:layout>
        <c:manualLayout>
          <c:xMode val="edge"/>
          <c:yMode val="edge"/>
          <c:x val="0.66159268625552603"/>
          <c:y val="3.8013101547902141E-2"/>
          <c:w val="0.24194091970023196"/>
          <c:h val="0.13357646083713379"/>
        </c:manualLayout>
      </c:layout>
      <c:txPr>
        <a:bodyPr/>
        <a:lstStyle/>
        <a:p>
          <a:pPr>
            <a:defRPr lang="en-IN"/>
          </a:pPr>
          <a:endParaRPr lang="en-US"/>
        </a:p>
      </c:txPr>
    </c:legend>
    <c:plotVisOnly val="1"/>
    <c:dispBlanksAs val="gap"/>
  </c:chart>
  <c:txPr>
    <a:bodyPr/>
    <a:lstStyle/>
    <a:p>
      <a:pPr>
        <a:defRPr sz="20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7.9137215956114601E-2"/>
          <c:y val="4.5689381419915111E-2"/>
          <c:w val="0.89835340852663659"/>
          <c:h val="0.78295496248810204"/>
        </c:manualLayout>
      </c:layout>
      <c:barChart>
        <c:barDir val="col"/>
        <c:grouping val="clustered"/>
        <c:ser>
          <c:idx val="0"/>
          <c:order val="0"/>
          <c:tx>
            <c:strRef>
              <c:f>TFR!$B$1</c:f>
              <c:strCache>
                <c:ptCount val="1"/>
                <c:pt idx="0">
                  <c:v>Assam</c:v>
                </c:pt>
              </c:strCache>
            </c:strRef>
          </c:tx>
          <c:dLbls>
            <c:spPr>
              <a:noFill/>
              <a:ln>
                <a:noFill/>
              </a:ln>
              <a:effectLst/>
            </c:spPr>
            <c:txPr>
              <a:bodyPr rot="-5400000" vert="horz"/>
              <a:lstStyle/>
              <a:p>
                <a:pPr>
                  <a:defRPr lang="en-IN"/>
                </a:pPr>
                <a:endParaRPr lang="en-US"/>
              </a:p>
            </c:txPr>
            <c:dLblPos val="outEnd"/>
            <c:showVal val="1"/>
            <c:extLst>
              <c:ext xmlns:c15="http://schemas.microsoft.com/office/drawing/2012/chart" uri="{CE6537A1-D6FC-4f65-9D91-7224C49458BB}">
                <c15:layout/>
                <c15:showLeaderLines val="0"/>
              </c:ext>
            </c:extLst>
          </c:dLbls>
          <c:cat>
            <c:strRef>
              <c:f>TFR!$A$2:$A$13</c:f>
              <c:strCache>
                <c:ptCount val="12"/>
                <c:pt idx="0">
                  <c:v>2005
SRS</c:v>
                </c:pt>
                <c:pt idx="1">
                  <c:v>2006
SRS</c:v>
                </c:pt>
                <c:pt idx="2">
                  <c:v>2007
SRS</c:v>
                </c:pt>
                <c:pt idx="3">
                  <c:v>2008
SRS</c:v>
                </c:pt>
                <c:pt idx="4">
                  <c:v>2009
SRS</c:v>
                </c:pt>
                <c:pt idx="5">
                  <c:v>2010
SRS</c:v>
                </c:pt>
                <c:pt idx="6">
                  <c:v>2011
SRS</c:v>
                </c:pt>
                <c:pt idx="7">
                  <c:v>2012
SRS</c:v>
                </c:pt>
                <c:pt idx="8">
                  <c:v>2013
SRS</c:v>
                </c:pt>
                <c:pt idx="9">
                  <c:v>2014
SRS</c:v>
                </c:pt>
                <c:pt idx="10">
                  <c:v>2015
SRS</c:v>
                </c:pt>
                <c:pt idx="11">
                  <c:v>2016
SRS</c:v>
                </c:pt>
              </c:strCache>
            </c:strRef>
          </c:cat>
          <c:val>
            <c:numRef>
              <c:f>TFR!$B$2:$B$13</c:f>
              <c:numCache>
                <c:formatCode>General</c:formatCode>
                <c:ptCount val="12"/>
                <c:pt idx="0">
                  <c:v>2.9</c:v>
                </c:pt>
                <c:pt idx="1">
                  <c:v>2.7</c:v>
                </c:pt>
                <c:pt idx="2">
                  <c:v>2.7</c:v>
                </c:pt>
                <c:pt idx="3">
                  <c:v>2.6</c:v>
                </c:pt>
                <c:pt idx="4">
                  <c:v>2.6</c:v>
                </c:pt>
                <c:pt idx="5">
                  <c:v>2.5</c:v>
                </c:pt>
                <c:pt idx="6">
                  <c:v>2.4</c:v>
                </c:pt>
                <c:pt idx="7">
                  <c:v>2.4</c:v>
                </c:pt>
                <c:pt idx="8">
                  <c:v>2.2999999999999998</c:v>
                </c:pt>
                <c:pt idx="9">
                  <c:v>2.2999999999999998</c:v>
                </c:pt>
                <c:pt idx="10">
                  <c:v>2.2999999999999998</c:v>
                </c:pt>
                <c:pt idx="11">
                  <c:v>2.2999999999999998</c:v>
                </c:pt>
              </c:numCache>
            </c:numRef>
          </c:val>
        </c:ser>
        <c:ser>
          <c:idx val="1"/>
          <c:order val="1"/>
          <c:tx>
            <c:strRef>
              <c:f>TFR!$C$1</c:f>
              <c:strCache>
                <c:ptCount val="1"/>
                <c:pt idx="0">
                  <c:v>India</c:v>
                </c:pt>
              </c:strCache>
            </c:strRef>
          </c:tx>
          <c:dLbls>
            <c:spPr>
              <a:noFill/>
              <a:ln>
                <a:noFill/>
              </a:ln>
              <a:effectLst/>
            </c:spPr>
            <c:txPr>
              <a:bodyPr rot="-5400000" vert="horz"/>
              <a:lstStyle/>
              <a:p>
                <a:pPr>
                  <a:defRPr lang="en-IN"/>
                </a:pPr>
                <a:endParaRPr lang="en-US"/>
              </a:p>
            </c:txPr>
            <c:dLblPos val="outEnd"/>
            <c:showVal val="1"/>
            <c:extLst>
              <c:ext xmlns:c15="http://schemas.microsoft.com/office/drawing/2012/chart" uri="{CE6537A1-D6FC-4f65-9D91-7224C49458BB}">
                <c15:layout/>
                <c15:showLeaderLines val="0"/>
              </c:ext>
            </c:extLst>
          </c:dLbls>
          <c:cat>
            <c:strRef>
              <c:f>TFR!$A$2:$A$13</c:f>
              <c:strCache>
                <c:ptCount val="12"/>
                <c:pt idx="0">
                  <c:v>2005
SRS</c:v>
                </c:pt>
                <c:pt idx="1">
                  <c:v>2006
SRS</c:v>
                </c:pt>
                <c:pt idx="2">
                  <c:v>2007
SRS</c:v>
                </c:pt>
                <c:pt idx="3">
                  <c:v>2008
SRS</c:v>
                </c:pt>
                <c:pt idx="4">
                  <c:v>2009
SRS</c:v>
                </c:pt>
                <c:pt idx="5">
                  <c:v>2010
SRS</c:v>
                </c:pt>
                <c:pt idx="6">
                  <c:v>2011
SRS</c:v>
                </c:pt>
                <c:pt idx="7">
                  <c:v>2012
SRS</c:v>
                </c:pt>
                <c:pt idx="8">
                  <c:v>2013
SRS</c:v>
                </c:pt>
                <c:pt idx="9">
                  <c:v>2014
SRS</c:v>
                </c:pt>
                <c:pt idx="10">
                  <c:v>2015
SRS</c:v>
                </c:pt>
                <c:pt idx="11">
                  <c:v>2016
SRS</c:v>
                </c:pt>
              </c:strCache>
            </c:strRef>
          </c:cat>
          <c:val>
            <c:numRef>
              <c:f>TFR!$C$2:$C$13</c:f>
              <c:numCache>
                <c:formatCode>General</c:formatCode>
                <c:ptCount val="12"/>
                <c:pt idx="0">
                  <c:v>2.9</c:v>
                </c:pt>
                <c:pt idx="1">
                  <c:v>2.8</c:v>
                </c:pt>
                <c:pt idx="2">
                  <c:v>2.7</c:v>
                </c:pt>
                <c:pt idx="3">
                  <c:v>2.6</c:v>
                </c:pt>
                <c:pt idx="4">
                  <c:v>2.6</c:v>
                </c:pt>
                <c:pt idx="5">
                  <c:v>2.5</c:v>
                </c:pt>
                <c:pt idx="6">
                  <c:v>2.4</c:v>
                </c:pt>
                <c:pt idx="7">
                  <c:v>2.4</c:v>
                </c:pt>
                <c:pt idx="8">
                  <c:v>2.2999999999999998</c:v>
                </c:pt>
                <c:pt idx="9">
                  <c:v>2.2999999999999998</c:v>
                </c:pt>
                <c:pt idx="10">
                  <c:v>2.2999999999999998</c:v>
                </c:pt>
                <c:pt idx="11">
                  <c:v>2.2999999999999998</c:v>
                </c:pt>
              </c:numCache>
            </c:numRef>
          </c:val>
        </c:ser>
        <c:dLbls>
          <c:showVal val="1"/>
        </c:dLbls>
        <c:axId val="33963392"/>
        <c:axId val="33973376"/>
      </c:barChart>
      <c:catAx>
        <c:axId val="33963392"/>
        <c:scaling>
          <c:orientation val="minMax"/>
        </c:scaling>
        <c:axPos val="b"/>
        <c:numFmt formatCode="General" sourceLinked="0"/>
        <c:tickLblPos val="nextTo"/>
        <c:txPr>
          <a:bodyPr/>
          <a:lstStyle/>
          <a:p>
            <a:pPr>
              <a:defRPr lang="en-IN"/>
            </a:pPr>
            <a:endParaRPr lang="en-US"/>
          </a:p>
        </c:txPr>
        <c:crossAx val="33973376"/>
        <c:crosses val="autoZero"/>
        <c:auto val="1"/>
        <c:lblAlgn val="ctr"/>
        <c:lblOffset val="100"/>
      </c:catAx>
      <c:valAx>
        <c:axId val="33973376"/>
        <c:scaling>
          <c:orientation val="minMax"/>
        </c:scaling>
        <c:axPos val="l"/>
        <c:title>
          <c:tx>
            <c:rich>
              <a:bodyPr rot="-5400000" vert="horz"/>
              <a:lstStyle/>
              <a:p>
                <a:pPr>
                  <a:defRPr lang="en-IN"/>
                </a:pPr>
                <a:r>
                  <a:rPr lang="en-US"/>
                  <a:t>TFR</a:t>
                </a:r>
              </a:p>
            </c:rich>
          </c:tx>
          <c:layout/>
        </c:title>
        <c:numFmt formatCode="General" sourceLinked="1"/>
        <c:tickLblPos val="nextTo"/>
        <c:txPr>
          <a:bodyPr/>
          <a:lstStyle/>
          <a:p>
            <a:pPr>
              <a:defRPr lang="en-IN"/>
            </a:pPr>
            <a:endParaRPr lang="en-US"/>
          </a:p>
        </c:txPr>
        <c:crossAx val="33963392"/>
        <c:crosses val="autoZero"/>
        <c:crossBetween val="between"/>
      </c:valAx>
    </c:plotArea>
    <c:legend>
      <c:legendPos val="r"/>
      <c:layout>
        <c:manualLayout>
          <c:xMode val="edge"/>
          <c:yMode val="edge"/>
          <c:x val="0.57148461847674503"/>
          <c:y val="3.0522990181782797E-2"/>
          <c:w val="0.32761448062235904"/>
          <c:h val="0.1094991444653496"/>
        </c:manualLayout>
      </c:layout>
      <c:txPr>
        <a:bodyPr/>
        <a:lstStyle/>
        <a:p>
          <a:pPr>
            <a:defRPr lang="en-IN"/>
          </a:pPr>
          <a:endParaRPr lang="en-US"/>
        </a:p>
      </c:txPr>
    </c:legend>
    <c:plotVisOnly val="1"/>
    <c:dispBlanksAs val="gap"/>
  </c:chart>
  <c:txPr>
    <a:bodyPr/>
    <a:lstStyle/>
    <a:p>
      <a:pPr>
        <a:defRPr sz="20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rot="0" vert="horz"/>
          <a:lstStyle/>
          <a:p>
            <a:pPr>
              <a:defRPr lang="en-IN" sz="1800"/>
            </a:pPr>
            <a:r>
              <a:rPr lang="en-US" sz="1800"/>
              <a:t>Monthwise Urban Response time (mm:ss)</a:t>
            </a:r>
          </a:p>
        </c:rich>
      </c:tx>
      <c:layout/>
      <c:spPr>
        <a:noFill/>
        <a:ln>
          <a:noFill/>
        </a:ln>
        <a:effectLst/>
      </c:spPr>
    </c:title>
    <c:plotArea>
      <c:layout>
        <c:manualLayout>
          <c:layoutTarget val="inner"/>
          <c:xMode val="edge"/>
          <c:yMode val="edge"/>
          <c:x val="9.0063890040060907E-2"/>
          <c:y val="0.1888622325192367"/>
          <c:w val="0.8858133029423948"/>
          <c:h val="0.58321513836957672"/>
        </c:manualLayout>
      </c:layout>
      <c:lineChart>
        <c:grouping val="standard"/>
        <c:ser>
          <c:idx val="0"/>
          <c:order val="0"/>
          <c:spPr>
            <a:ln w="28575" cap="rnd">
              <a:solidFill>
                <a:schemeClr val="accent1"/>
              </a:solidFill>
              <a:round/>
            </a:ln>
            <a:effectLst/>
          </c:spPr>
          <c:dLbls>
            <c:spPr>
              <a:noFill/>
              <a:ln>
                <a:noFill/>
              </a:ln>
              <a:effectLst/>
            </c:spPr>
            <c:txPr>
              <a:bodyPr rot="-5400000" vert="horz"/>
              <a:lstStyle/>
              <a:p>
                <a:pPr>
                  <a:defRPr lang="en-IN" sz="1400" b="1"/>
                </a:pPr>
                <a:endParaRPr lang="en-US"/>
              </a:p>
            </c:txPr>
            <c:dLblPos val="t"/>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Sheet11!$A$8:$A$19</c:f>
              <c:strCache>
                <c:ptCount val="12"/>
                <c:pt idx="0">
                  <c:v>April'17</c:v>
                </c:pt>
                <c:pt idx="1">
                  <c:v>May'17</c:v>
                </c:pt>
                <c:pt idx="2">
                  <c:v>June'17</c:v>
                </c:pt>
                <c:pt idx="3">
                  <c:v>July'17</c:v>
                </c:pt>
                <c:pt idx="4">
                  <c:v>Aug'17</c:v>
                </c:pt>
                <c:pt idx="5">
                  <c:v>Sep'17</c:v>
                </c:pt>
                <c:pt idx="6">
                  <c:v>Oct'17</c:v>
                </c:pt>
                <c:pt idx="7">
                  <c:v>Nov'17</c:v>
                </c:pt>
                <c:pt idx="8">
                  <c:v>Dec'17</c:v>
                </c:pt>
                <c:pt idx="9">
                  <c:v>Jan'18</c:v>
                </c:pt>
                <c:pt idx="10">
                  <c:v>Feb'18</c:v>
                </c:pt>
                <c:pt idx="11">
                  <c:v>Mar'18</c:v>
                </c:pt>
              </c:strCache>
            </c:strRef>
          </c:cat>
          <c:val>
            <c:numRef>
              <c:f>Sheet11!$B$8:$B$19</c:f>
              <c:numCache>
                <c:formatCode>0.00</c:formatCode>
                <c:ptCount val="12"/>
                <c:pt idx="0">
                  <c:v>26.279999999999987</c:v>
                </c:pt>
                <c:pt idx="1">
                  <c:v>23.32</c:v>
                </c:pt>
                <c:pt idx="2">
                  <c:v>24.01</c:v>
                </c:pt>
                <c:pt idx="3">
                  <c:v>25.41</c:v>
                </c:pt>
                <c:pt idx="4">
                  <c:v>24.52</c:v>
                </c:pt>
                <c:pt idx="5">
                  <c:v>24.06</c:v>
                </c:pt>
                <c:pt idx="6">
                  <c:v>23.130000000000031</c:v>
                </c:pt>
                <c:pt idx="7">
                  <c:v>23.18</c:v>
                </c:pt>
                <c:pt idx="8">
                  <c:v>22.56</c:v>
                </c:pt>
                <c:pt idx="9">
                  <c:v>20.12</c:v>
                </c:pt>
                <c:pt idx="10">
                  <c:v>18.260000000000002</c:v>
                </c:pt>
                <c:pt idx="11">
                  <c:v>18.07</c:v>
                </c:pt>
              </c:numCache>
            </c:numRef>
          </c:val>
          <c:extLst xmlns:c16r2="http://schemas.microsoft.com/office/drawing/2015/06/chart">
            <c:ext xmlns:c16="http://schemas.microsoft.com/office/drawing/2014/chart" uri="{C3380CC4-5D6E-409C-BE32-E72D297353CC}">
              <c16:uniqueId val="{00000000-F888-4842-B952-C1563949DEF4}"/>
            </c:ext>
          </c:extLst>
        </c:ser>
        <c:marker val="1"/>
        <c:axId val="34005376"/>
        <c:axId val="34006912"/>
      </c:lineChart>
      <c:catAx>
        <c:axId val="3400537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vert="horz"/>
          <a:lstStyle/>
          <a:p>
            <a:pPr>
              <a:defRPr lang="en-IN" sz="1800" b="0"/>
            </a:pPr>
            <a:endParaRPr lang="en-US"/>
          </a:p>
        </c:txPr>
        <c:crossAx val="34006912"/>
        <c:crosses val="autoZero"/>
        <c:auto val="1"/>
        <c:lblAlgn val="ctr"/>
        <c:lblOffset val="100"/>
      </c:catAx>
      <c:valAx>
        <c:axId val="34006912"/>
        <c:scaling>
          <c:orientation val="minMax"/>
        </c:scaling>
        <c:delete val="1"/>
        <c:axPos val="l"/>
        <c:numFmt formatCode="0.00" sourceLinked="1"/>
        <c:majorTickMark val="none"/>
        <c:tickLblPos val="none"/>
        <c:crossAx val="34005376"/>
        <c:crosses val="autoZero"/>
        <c:crossBetween val="between"/>
      </c:valAx>
      <c:spPr>
        <a:noFill/>
        <a:ln>
          <a:noFill/>
        </a:ln>
        <a:effectLst/>
      </c:spPr>
    </c:plotArea>
    <c:plotVisOnly val="1"/>
    <c:dispBlanksAs val="gap"/>
  </c:chart>
  <c:spPr>
    <a:solidFill>
      <a:schemeClr val="lt1"/>
    </a:solidFill>
    <a:ln w="25400" cap="flat" cmpd="sng" algn="ctr">
      <a:solidFill>
        <a:schemeClr val="accent1"/>
      </a:solidFill>
      <a:prstDash val="solid"/>
    </a:ln>
    <a:effectLst/>
  </c:spPr>
  <c:txPr>
    <a:bodyPr/>
    <a:lstStyle/>
    <a:p>
      <a:pPr>
        <a:defRPr sz="800">
          <a:solidFill>
            <a:schemeClr val="dk1"/>
          </a:solidFill>
          <a:latin typeface="Verdana" pitchFamily="34" charset="0"/>
          <a:ea typeface="+mn-ea"/>
          <a:cs typeface="+mn-cs"/>
        </a:defRPr>
      </a:pPr>
      <a:endParaRPr lang="en-US"/>
    </a:p>
  </c:txPr>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800"/>
            </a:pPr>
            <a:r>
              <a:rPr lang="en-US" sz="1800"/>
              <a:t>Monthwise Rural Response time(mm:ss)</a:t>
            </a:r>
          </a:p>
        </c:rich>
      </c:tx>
      <c:layout/>
    </c:title>
    <c:plotArea>
      <c:layout>
        <c:manualLayout>
          <c:layoutTarget val="inner"/>
          <c:xMode val="edge"/>
          <c:yMode val="edge"/>
          <c:x val="2.4553571428571452E-2"/>
          <c:y val="0.17763129775149017"/>
          <c:w val="0.95089285714285765"/>
          <c:h val="0.60543663649175561"/>
        </c:manualLayout>
      </c:layout>
      <c:lineChart>
        <c:grouping val="standard"/>
        <c:ser>
          <c:idx val="0"/>
          <c:order val="0"/>
          <c:tx>
            <c:strRef>
              <c:f>Sheet11!$Q$7</c:f>
              <c:strCache>
                <c:ptCount val="1"/>
                <c:pt idx="0">
                  <c:v>Monthwise Rural Response time</c:v>
                </c:pt>
              </c:strCache>
            </c:strRef>
          </c:tx>
          <c:dLbls>
            <c:dLbl>
              <c:idx val="5"/>
              <c:layout>
                <c:manualLayout>
                  <c:x val="0"/>
                  <c:y val="2.3148148148148147E-2"/>
                </c:manualLayout>
              </c:layout>
              <c:dLblPos val="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1F26-4333-A0A0-2F4CF56728A2}"/>
                </c:ext>
              </c:extLst>
            </c:dLbl>
            <c:spPr>
              <a:noFill/>
              <a:ln>
                <a:noFill/>
              </a:ln>
              <a:effectLst/>
            </c:spPr>
            <c:txPr>
              <a:bodyPr rot="-5400000" vert="horz"/>
              <a:lstStyle/>
              <a:p>
                <a:pPr>
                  <a:defRPr lang="en-IN" sz="1400" b="1"/>
                </a:pPr>
                <a:endParaRPr lang="en-US"/>
              </a:p>
            </c:txPr>
            <c:dLblPos val="t"/>
            <c:showVal val="1"/>
            <c:extLst xmlns:c16r2="http://schemas.microsoft.com/office/drawing/2015/06/chart">
              <c:ext xmlns:c15="http://schemas.microsoft.com/office/drawing/2012/chart" uri="{CE6537A1-D6FC-4f65-9D91-7224C49458BB}">
                <c15:layout/>
                <c15:showLeaderLines val="0"/>
              </c:ext>
            </c:extLst>
          </c:dLbls>
          <c:cat>
            <c:strRef>
              <c:f>Sheet11!$P$8:$P$19</c:f>
              <c:strCache>
                <c:ptCount val="12"/>
                <c:pt idx="0">
                  <c:v>April'17</c:v>
                </c:pt>
                <c:pt idx="1">
                  <c:v>May'17</c:v>
                </c:pt>
                <c:pt idx="2">
                  <c:v>June'17</c:v>
                </c:pt>
                <c:pt idx="3">
                  <c:v>July'17</c:v>
                </c:pt>
                <c:pt idx="4">
                  <c:v>Aug'17</c:v>
                </c:pt>
                <c:pt idx="5">
                  <c:v>Sep'17</c:v>
                </c:pt>
                <c:pt idx="6">
                  <c:v>Oct'17</c:v>
                </c:pt>
                <c:pt idx="7">
                  <c:v>Nov'17</c:v>
                </c:pt>
                <c:pt idx="8">
                  <c:v>Dec'17</c:v>
                </c:pt>
                <c:pt idx="9">
                  <c:v>Jan'18</c:v>
                </c:pt>
                <c:pt idx="10">
                  <c:v>Feb'18</c:v>
                </c:pt>
                <c:pt idx="11">
                  <c:v>Mar'18</c:v>
                </c:pt>
              </c:strCache>
            </c:strRef>
          </c:cat>
          <c:val>
            <c:numRef>
              <c:f>Sheet11!$Q$8:$Q$19</c:f>
              <c:numCache>
                <c:formatCode>0.00</c:formatCode>
                <c:ptCount val="12"/>
                <c:pt idx="0">
                  <c:v>27.310000000000031</c:v>
                </c:pt>
                <c:pt idx="1">
                  <c:v>25.43</c:v>
                </c:pt>
                <c:pt idx="2">
                  <c:v>26.07</c:v>
                </c:pt>
                <c:pt idx="3">
                  <c:v>26.12</c:v>
                </c:pt>
                <c:pt idx="4">
                  <c:v>26.01</c:v>
                </c:pt>
                <c:pt idx="5">
                  <c:v>31.06</c:v>
                </c:pt>
                <c:pt idx="6">
                  <c:v>27.45</c:v>
                </c:pt>
                <c:pt idx="7">
                  <c:v>27.22</c:v>
                </c:pt>
                <c:pt idx="8">
                  <c:v>27.19</c:v>
                </c:pt>
                <c:pt idx="9">
                  <c:v>23.58</c:v>
                </c:pt>
                <c:pt idx="10">
                  <c:v>22.45</c:v>
                </c:pt>
                <c:pt idx="11">
                  <c:v>22.16</c:v>
                </c:pt>
              </c:numCache>
            </c:numRef>
          </c:val>
          <c:extLst xmlns:c16r2="http://schemas.microsoft.com/office/drawing/2015/06/chart">
            <c:ext xmlns:c16="http://schemas.microsoft.com/office/drawing/2014/chart" uri="{C3380CC4-5D6E-409C-BE32-E72D297353CC}">
              <c16:uniqueId val="{00000001-1F26-4333-A0A0-2F4CF56728A2}"/>
            </c:ext>
          </c:extLst>
        </c:ser>
        <c:marker val="1"/>
        <c:axId val="34039296"/>
        <c:axId val="34040832"/>
      </c:lineChart>
      <c:catAx>
        <c:axId val="34039296"/>
        <c:scaling>
          <c:orientation val="minMax"/>
        </c:scaling>
        <c:axPos val="b"/>
        <c:numFmt formatCode="General" sourceLinked="0"/>
        <c:tickLblPos val="nextTo"/>
        <c:txPr>
          <a:bodyPr/>
          <a:lstStyle/>
          <a:p>
            <a:pPr>
              <a:defRPr lang="en-IN" sz="1800" b="0"/>
            </a:pPr>
            <a:endParaRPr lang="en-US"/>
          </a:p>
        </c:txPr>
        <c:crossAx val="34040832"/>
        <c:crosses val="autoZero"/>
        <c:auto val="1"/>
        <c:lblAlgn val="ctr"/>
        <c:lblOffset val="100"/>
      </c:catAx>
      <c:valAx>
        <c:axId val="34040832"/>
        <c:scaling>
          <c:orientation val="minMax"/>
        </c:scaling>
        <c:delete val="1"/>
        <c:axPos val="l"/>
        <c:numFmt formatCode="0.00" sourceLinked="1"/>
        <c:tickLblPos val="none"/>
        <c:crossAx val="34039296"/>
        <c:crosses val="autoZero"/>
        <c:crossBetween val="between"/>
      </c:valAx>
      <c:spPr>
        <a:noFill/>
        <a:ln w="25400">
          <a:noFill/>
        </a:ln>
      </c:spPr>
    </c:plotArea>
    <c:plotVisOnly val="1"/>
    <c:dispBlanksAs val="gap"/>
  </c:chart>
  <c:spPr>
    <a:solidFill>
      <a:schemeClr val="lt1"/>
    </a:solidFill>
    <a:ln w="25400" cap="flat" cmpd="sng" algn="ctr">
      <a:solidFill>
        <a:schemeClr val="accent1"/>
      </a:solidFill>
      <a:prstDash val="solid"/>
    </a:ln>
    <a:effectLst/>
  </c:spPr>
  <c:txPr>
    <a:bodyPr/>
    <a:lstStyle/>
    <a:p>
      <a:pPr>
        <a:defRPr sz="800">
          <a:solidFill>
            <a:schemeClr val="dk1"/>
          </a:solidFill>
          <a:latin typeface="Verdana" pitchFamily="34" charset="0"/>
          <a:ea typeface="+mn-ea"/>
          <a:cs typeface="+mn-cs"/>
        </a:defRPr>
      </a:pPr>
      <a:endParaRPr lang="en-US"/>
    </a:p>
  </c:txPr>
  <c:externalData r:id="rId1"/>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4775240594925634"/>
          <c:y val="0.15167818045877926"/>
          <c:w val="0.6983953230110197"/>
          <c:h val="0.69785653241806966"/>
        </c:manualLayout>
      </c:layout>
      <c:barChart>
        <c:barDir val="col"/>
        <c:grouping val="clustered"/>
        <c:ser>
          <c:idx val="0"/>
          <c:order val="0"/>
          <c:tx>
            <c:strRef>
              <c:f>'C-section (2)'!$B$4</c:f>
              <c:strCache>
                <c:ptCount val="1"/>
                <c:pt idx="0">
                  <c:v>2015-16 </c:v>
                </c:pt>
              </c:strCache>
            </c:strRef>
          </c:tx>
          <c:spPr>
            <a:solidFill>
              <a:schemeClr val="accent6">
                <a:lumMod val="75000"/>
              </a:schemeClr>
            </a:solidFill>
          </c:spPr>
          <c:dLbls>
            <c:txPr>
              <a:bodyPr rot="-5400000" vert="horz"/>
              <a:lstStyle/>
              <a:p>
                <a:pPr>
                  <a:defRPr/>
                </a:pPr>
                <a:endParaRPr lang="en-US"/>
              </a:p>
            </c:txPr>
            <c:dLblPos val="outEnd"/>
            <c:showVal val="1"/>
          </c:dLbls>
          <c:cat>
            <c:strRef>
              <c:f>'C-section (2)'!$A$5:$A$7</c:f>
              <c:strCache>
                <c:ptCount val="3"/>
                <c:pt idx="0">
                  <c:v>Public  </c:v>
                </c:pt>
                <c:pt idx="1">
                  <c:v>Private </c:v>
                </c:pt>
                <c:pt idx="2">
                  <c:v>Total </c:v>
                </c:pt>
              </c:strCache>
            </c:strRef>
          </c:cat>
          <c:val>
            <c:numRef>
              <c:f>'C-section (2)'!$B$5:$B$7</c:f>
              <c:numCache>
                <c:formatCode>#,##0</c:formatCode>
                <c:ptCount val="3"/>
                <c:pt idx="0">
                  <c:v>53887</c:v>
                </c:pt>
                <c:pt idx="1">
                  <c:v>45497</c:v>
                </c:pt>
                <c:pt idx="2">
                  <c:v>99384</c:v>
                </c:pt>
              </c:numCache>
            </c:numRef>
          </c:val>
        </c:ser>
        <c:ser>
          <c:idx val="1"/>
          <c:order val="1"/>
          <c:tx>
            <c:strRef>
              <c:f>'C-section (2)'!$C$4</c:f>
              <c:strCache>
                <c:ptCount val="1"/>
                <c:pt idx="0">
                  <c:v>2016-17 </c:v>
                </c:pt>
              </c:strCache>
            </c:strRef>
          </c:tx>
          <c:spPr>
            <a:solidFill>
              <a:srgbClr val="FF9900"/>
            </a:solidFill>
          </c:spPr>
          <c:dLbls>
            <c:txPr>
              <a:bodyPr rot="-5400000" vert="horz"/>
              <a:lstStyle/>
              <a:p>
                <a:pPr>
                  <a:defRPr/>
                </a:pPr>
                <a:endParaRPr lang="en-US"/>
              </a:p>
            </c:txPr>
            <c:dLblPos val="outEnd"/>
            <c:showVal val="1"/>
          </c:dLbls>
          <c:cat>
            <c:strRef>
              <c:f>'C-section (2)'!$A$5:$A$7</c:f>
              <c:strCache>
                <c:ptCount val="3"/>
                <c:pt idx="0">
                  <c:v>Public  </c:v>
                </c:pt>
                <c:pt idx="1">
                  <c:v>Private </c:v>
                </c:pt>
                <c:pt idx="2">
                  <c:v>Total </c:v>
                </c:pt>
              </c:strCache>
            </c:strRef>
          </c:cat>
          <c:val>
            <c:numRef>
              <c:f>'C-section (2)'!$C$5:$C$7</c:f>
              <c:numCache>
                <c:formatCode>#,##0</c:formatCode>
                <c:ptCount val="3"/>
                <c:pt idx="0">
                  <c:v>58795</c:v>
                </c:pt>
                <c:pt idx="1">
                  <c:v>46284</c:v>
                </c:pt>
                <c:pt idx="2">
                  <c:v>105079</c:v>
                </c:pt>
              </c:numCache>
            </c:numRef>
          </c:val>
        </c:ser>
        <c:ser>
          <c:idx val="2"/>
          <c:order val="2"/>
          <c:tx>
            <c:strRef>
              <c:f>'C-section (2)'!$D$4</c:f>
              <c:strCache>
                <c:ptCount val="1"/>
                <c:pt idx="0">
                  <c:v>2017-18</c:v>
                </c:pt>
              </c:strCache>
            </c:strRef>
          </c:tx>
          <c:spPr>
            <a:solidFill>
              <a:srgbClr val="0070C0"/>
            </a:solidFill>
          </c:spPr>
          <c:dLbls>
            <c:txPr>
              <a:bodyPr rot="-5400000" vert="horz"/>
              <a:lstStyle/>
              <a:p>
                <a:pPr>
                  <a:defRPr/>
                </a:pPr>
                <a:endParaRPr lang="en-US"/>
              </a:p>
            </c:txPr>
            <c:dLblPos val="outEnd"/>
            <c:showVal val="1"/>
          </c:dLbls>
          <c:cat>
            <c:strRef>
              <c:f>'C-section (2)'!$A$5:$A$7</c:f>
              <c:strCache>
                <c:ptCount val="3"/>
                <c:pt idx="0">
                  <c:v>Public  </c:v>
                </c:pt>
                <c:pt idx="1">
                  <c:v>Private </c:v>
                </c:pt>
                <c:pt idx="2">
                  <c:v>Total </c:v>
                </c:pt>
              </c:strCache>
            </c:strRef>
          </c:cat>
          <c:val>
            <c:numRef>
              <c:f>'C-section (2)'!$D$5:$D$7</c:f>
              <c:numCache>
                <c:formatCode>#,##0</c:formatCode>
                <c:ptCount val="3"/>
                <c:pt idx="0">
                  <c:v>62965</c:v>
                </c:pt>
                <c:pt idx="1">
                  <c:v>50094</c:v>
                </c:pt>
                <c:pt idx="2">
                  <c:v>113059</c:v>
                </c:pt>
              </c:numCache>
            </c:numRef>
          </c:val>
        </c:ser>
        <c:dLbls>
          <c:showVal val="1"/>
        </c:dLbls>
        <c:axId val="34342784"/>
        <c:axId val="34344320"/>
      </c:barChart>
      <c:catAx>
        <c:axId val="34342784"/>
        <c:scaling>
          <c:orientation val="minMax"/>
        </c:scaling>
        <c:axPos val="b"/>
        <c:tickLblPos val="nextTo"/>
        <c:crossAx val="34344320"/>
        <c:crosses val="autoZero"/>
        <c:auto val="1"/>
        <c:lblAlgn val="ctr"/>
        <c:lblOffset val="100"/>
      </c:catAx>
      <c:valAx>
        <c:axId val="34344320"/>
        <c:scaling>
          <c:orientation val="minMax"/>
        </c:scaling>
        <c:axPos val="l"/>
        <c:numFmt formatCode="#,##0" sourceLinked="1"/>
        <c:tickLblPos val="nextTo"/>
        <c:crossAx val="34342784"/>
        <c:crosses val="autoZero"/>
        <c:crossBetween val="between"/>
      </c:valAx>
    </c:plotArea>
    <c:legend>
      <c:legendPos val="r"/>
      <c:layout/>
    </c:legend>
    <c:plotVisOnly val="1"/>
  </c:chart>
  <c:txPr>
    <a:bodyPr/>
    <a:lstStyle/>
    <a:p>
      <a:pPr>
        <a:defRPr sz="20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9.4186069483250562E-2"/>
          <c:y val="8.843915171760551E-2"/>
          <c:w val="0.88610066886800432"/>
          <c:h val="0.66075905801031476"/>
        </c:manualLayout>
      </c:layout>
      <c:lineChart>
        <c:grouping val="standard"/>
        <c:ser>
          <c:idx val="0"/>
          <c:order val="0"/>
          <c:tx>
            <c:strRef>
              <c:f>Sheet1!$B$1</c:f>
              <c:strCache>
                <c:ptCount val="1"/>
                <c:pt idx="0">
                  <c:v>Not performing ASHAs</c:v>
                </c:pt>
              </c:strCache>
            </c:strRef>
          </c:tx>
          <c:marker>
            <c:symbol val="none"/>
          </c:marker>
          <c:dLbls>
            <c:spPr>
              <a:noFill/>
              <a:ln>
                <a:noFill/>
              </a:ln>
              <a:effectLst/>
            </c:spPr>
            <c:txPr>
              <a:bodyPr rot="-5400000" vert="horz"/>
              <a:lstStyle/>
              <a:p>
                <a:pPr>
                  <a:defRPr lang="en-IN"/>
                </a:pPr>
                <a:endParaRPr lang="en-US"/>
              </a:p>
            </c:txPr>
            <c:dLblPos val="t"/>
            <c:showVal val="1"/>
            <c:extLst>
              <c:ext xmlns:c15="http://schemas.microsoft.com/office/drawing/2012/chart" uri="{CE6537A1-D6FC-4f65-9D91-7224C49458BB}">
                <c15:layout/>
                <c15:showLeaderLines val="0"/>
              </c:ext>
            </c:extLst>
          </c:dLbls>
          <c:cat>
            <c:numRef>
              <c:f>Sheet1!$A$2:$A$22</c:f>
              <c:numCache>
                <c:formatCode>mmm\/yyyy</c:formatCode>
                <c:ptCount val="21"/>
                <c:pt idx="0">
                  <c:v>42461</c:v>
                </c:pt>
                <c:pt idx="1">
                  <c:v>42491</c:v>
                </c:pt>
                <c:pt idx="2">
                  <c:v>42522</c:v>
                </c:pt>
                <c:pt idx="3">
                  <c:v>42552</c:v>
                </c:pt>
                <c:pt idx="4">
                  <c:v>42583</c:v>
                </c:pt>
                <c:pt idx="5">
                  <c:v>42614</c:v>
                </c:pt>
                <c:pt idx="6">
                  <c:v>42644</c:v>
                </c:pt>
                <c:pt idx="7">
                  <c:v>42675</c:v>
                </c:pt>
                <c:pt idx="8">
                  <c:v>42705</c:v>
                </c:pt>
                <c:pt idx="9">
                  <c:v>42736</c:v>
                </c:pt>
                <c:pt idx="10">
                  <c:v>42767</c:v>
                </c:pt>
                <c:pt idx="11">
                  <c:v>42795</c:v>
                </c:pt>
                <c:pt idx="12">
                  <c:v>42826</c:v>
                </c:pt>
                <c:pt idx="13">
                  <c:v>42856</c:v>
                </c:pt>
                <c:pt idx="14">
                  <c:v>42887</c:v>
                </c:pt>
                <c:pt idx="15">
                  <c:v>42917</c:v>
                </c:pt>
                <c:pt idx="16">
                  <c:v>42948</c:v>
                </c:pt>
                <c:pt idx="17">
                  <c:v>42979</c:v>
                </c:pt>
                <c:pt idx="18">
                  <c:v>43009</c:v>
                </c:pt>
                <c:pt idx="19">
                  <c:v>43040</c:v>
                </c:pt>
                <c:pt idx="20">
                  <c:v>43070</c:v>
                </c:pt>
              </c:numCache>
            </c:numRef>
          </c:cat>
          <c:val>
            <c:numRef>
              <c:f>Sheet1!$B$2:$B$22</c:f>
              <c:numCache>
                <c:formatCode>General</c:formatCode>
                <c:ptCount val="21"/>
                <c:pt idx="0">
                  <c:v>5600</c:v>
                </c:pt>
                <c:pt idx="1">
                  <c:v>4500</c:v>
                </c:pt>
                <c:pt idx="2">
                  <c:v>3200</c:v>
                </c:pt>
                <c:pt idx="3">
                  <c:v>2978</c:v>
                </c:pt>
                <c:pt idx="4">
                  <c:v>1993</c:v>
                </c:pt>
                <c:pt idx="5">
                  <c:v>1558</c:v>
                </c:pt>
                <c:pt idx="6">
                  <c:v>1466</c:v>
                </c:pt>
                <c:pt idx="7">
                  <c:v>1235</c:v>
                </c:pt>
                <c:pt idx="8">
                  <c:v>1182</c:v>
                </c:pt>
                <c:pt idx="9">
                  <c:v>1090</c:v>
                </c:pt>
                <c:pt idx="10">
                  <c:v>1043</c:v>
                </c:pt>
                <c:pt idx="11">
                  <c:v>920</c:v>
                </c:pt>
                <c:pt idx="12">
                  <c:v>644</c:v>
                </c:pt>
                <c:pt idx="13">
                  <c:v>594</c:v>
                </c:pt>
                <c:pt idx="14">
                  <c:v>499</c:v>
                </c:pt>
                <c:pt idx="15">
                  <c:v>283</c:v>
                </c:pt>
                <c:pt idx="16">
                  <c:v>137</c:v>
                </c:pt>
                <c:pt idx="17">
                  <c:v>127</c:v>
                </c:pt>
                <c:pt idx="18">
                  <c:v>169</c:v>
                </c:pt>
                <c:pt idx="19">
                  <c:v>118</c:v>
                </c:pt>
                <c:pt idx="20">
                  <c:v>104</c:v>
                </c:pt>
              </c:numCache>
            </c:numRef>
          </c:val>
        </c:ser>
        <c:dLbls>
          <c:showVal val="1"/>
        </c:dLbls>
        <c:marker val="1"/>
        <c:axId val="34392704"/>
        <c:axId val="34406784"/>
      </c:lineChart>
      <c:dateAx>
        <c:axId val="34392704"/>
        <c:scaling>
          <c:orientation val="minMax"/>
        </c:scaling>
        <c:axPos val="b"/>
        <c:numFmt formatCode="mmm\/yyyy" sourceLinked="1"/>
        <c:tickLblPos val="nextTo"/>
        <c:txPr>
          <a:bodyPr rot="-5400000" vert="horz"/>
          <a:lstStyle/>
          <a:p>
            <a:pPr>
              <a:defRPr lang="en-IN"/>
            </a:pPr>
            <a:endParaRPr lang="en-US"/>
          </a:p>
        </c:txPr>
        <c:crossAx val="34406784"/>
        <c:crosses val="autoZero"/>
        <c:auto val="1"/>
        <c:lblOffset val="100"/>
        <c:baseTimeUnit val="months"/>
      </c:dateAx>
      <c:valAx>
        <c:axId val="34406784"/>
        <c:scaling>
          <c:orientation val="minMax"/>
        </c:scaling>
        <c:axPos val="l"/>
        <c:title>
          <c:tx>
            <c:rich>
              <a:bodyPr rot="-5400000" vert="horz"/>
              <a:lstStyle/>
              <a:p>
                <a:pPr>
                  <a:defRPr lang="en-IN" sz="1200"/>
                </a:pPr>
                <a:r>
                  <a:rPr lang="en-US" sz="1200"/>
                  <a:t>Number of ASHAs not submitted claims</a:t>
                </a:r>
              </a:p>
            </c:rich>
          </c:tx>
          <c:layout/>
        </c:title>
        <c:numFmt formatCode="General" sourceLinked="1"/>
        <c:tickLblPos val="nextTo"/>
        <c:txPr>
          <a:bodyPr/>
          <a:lstStyle/>
          <a:p>
            <a:pPr>
              <a:defRPr lang="en-IN"/>
            </a:pPr>
            <a:endParaRPr lang="en-US"/>
          </a:p>
        </c:txPr>
        <c:crossAx val="34392704"/>
        <c:crosses val="autoZero"/>
        <c:crossBetween val="between"/>
      </c:valAx>
    </c:plotArea>
    <c:plotVisOnly val="1"/>
    <c:dispBlanksAs val="gap"/>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EF9208-2917-B54C-9593-09AD752B55DD}" type="doc">
      <dgm:prSet loTypeId="urn:microsoft.com/office/officeart/2005/8/layout/venn2" loCatId="" qsTypeId="urn:microsoft.com/office/officeart/2009/2/quickstyle/3D8" qsCatId="3D" csTypeId="urn:microsoft.com/office/officeart/2005/8/colors/accent1_2" csCatId="accent1" phldr="1"/>
      <dgm:spPr/>
      <dgm:t>
        <a:bodyPr/>
        <a:lstStyle/>
        <a:p>
          <a:endParaRPr lang="en-US"/>
        </a:p>
      </dgm:t>
    </dgm:pt>
    <dgm:pt modelId="{45909EBF-B4E3-3640-8D12-B09D5F250E2E}">
      <dgm:prSet phldrT="[Text]"/>
      <dgm:spPr/>
      <dgm:t>
        <a:bodyPr/>
        <a:lstStyle/>
        <a:p>
          <a:r>
            <a:rPr lang="en-US" b="1" i="0" baseline="0" dirty="0" smtClean="0"/>
            <a:t>U5MR: 52</a:t>
          </a:r>
          <a:endParaRPr lang="en-US" b="1" i="0" baseline="0" dirty="0"/>
        </a:p>
      </dgm:t>
    </dgm:pt>
    <dgm:pt modelId="{E5251641-05D8-8142-AFAC-B3FEEF8BA4A8}" type="parTrans" cxnId="{6E50C216-7A21-CB48-AF0D-7DCC5EBF4384}">
      <dgm:prSet/>
      <dgm:spPr/>
      <dgm:t>
        <a:bodyPr/>
        <a:lstStyle/>
        <a:p>
          <a:endParaRPr lang="en-US"/>
        </a:p>
      </dgm:t>
    </dgm:pt>
    <dgm:pt modelId="{82187AF2-C470-354B-A0AC-158F38F47AF8}" type="sibTrans" cxnId="{6E50C216-7A21-CB48-AF0D-7DCC5EBF4384}">
      <dgm:prSet/>
      <dgm:spPr/>
      <dgm:t>
        <a:bodyPr/>
        <a:lstStyle/>
        <a:p>
          <a:endParaRPr lang="en-US"/>
        </a:p>
      </dgm:t>
    </dgm:pt>
    <dgm:pt modelId="{D1C1D41E-8DB7-5241-969D-57197CF6F1F2}">
      <dgm:prSet phldrT="[Text]"/>
      <dgm:spPr/>
      <dgm:t>
        <a:bodyPr/>
        <a:lstStyle/>
        <a:p>
          <a:r>
            <a:rPr lang="en-US" b="1" i="0" baseline="0" dirty="0" smtClean="0"/>
            <a:t>IMR:44</a:t>
          </a:r>
          <a:endParaRPr lang="en-US" b="1" i="0" baseline="0" dirty="0"/>
        </a:p>
      </dgm:t>
    </dgm:pt>
    <dgm:pt modelId="{BDF9BE23-2589-0E44-866B-AC199495590B}" type="parTrans" cxnId="{183FA636-59A2-8C44-A22B-D69BFD18CA43}">
      <dgm:prSet/>
      <dgm:spPr/>
      <dgm:t>
        <a:bodyPr/>
        <a:lstStyle/>
        <a:p>
          <a:endParaRPr lang="en-US"/>
        </a:p>
      </dgm:t>
    </dgm:pt>
    <dgm:pt modelId="{9C9E2812-79A5-644C-B6AC-C5B7CFAE315C}" type="sibTrans" cxnId="{183FA636-59A2-8C44-A22B-D69BFD18CA43}">
      <dgm:prSet/>
      <dgm:spPr/>
      <dgm:t>
        <a:bodyPr/>
        <a:lstStyle/>
        <a:p>
          <a:endParaRPr lang="en-US"/>
        </a:p>
      </dgm:t>
    </dgm:pt>
    <dgm:pt modelId="{F0382B43-64DE-D445-9F5F-EBCFE84EB947}">
      <dgm:prSet phldrT="[Text]"/>
      <dgm:spPr/>
      <dgm:t>
        <a:bodyPr/>
        <a:lstStyle/>
        <a:p>
          <a:r>
            <a:rPr lang="en-US" b="1" i="0" baseline="0" dirty="0" smtClean="0"/>
            <a:t>NMR:23</a:t>
          </a:r>
          <a:endParaRPr lang="en-US" b="1" i="0" baseline="0" dirty="0"/>
        </a:p>
      </dgm:t>
    </dgm:pt>
    <dgm:pt modelId="{0E60276D-5D10-4746-9BD1-A1CF0FADB9DB}" type="parTrans" cxnId="{BA50AACC-7A3A-284A-8AF0-E66B3514880F}">
      <dgm:prSet/>
      <dgm:spPr/>
      <dgm:t>
        <a:bodyPr/>
        <a:lstStyle/>
        <a:p>
          <a:endParaRPr lang="en-US"/>
        </a:p>
      </dgm:t>
    </dgm:pt>
    <dgm:pt modelId="{33E8E655-80B4-EA49-A799-5146F643C61E}" type="sibTrans" cxnId="{BA50AACC-7A3A-284A-8AF0-E66B3514880F}">
      <dgm:prSet/>
      <dgm:spPr/>
      <dgm:t>
        <a:bodyPr/>
        <a:lstStyle/>
        <a:p>
          <a:endParaRPr lang="en-US"/>
        </a:p>
      </dgm:t>
    </dgm:pt>
    <dgm:pt modelId="{3ED0EB8B-B2BD-7A4B-8E3A-2E886DBC94A4}">
      <dgm:prSet phldrT="[Text]"/>
      <dgm:spPr/>
      <dgm:t>
        <a:bodyPr/>
        <a:lstStyle/>
        <a:p>
          <a:r>
            <a:rPr lang="en-US" b="1" i="0" baseline="0" dirty="0" smtClean="0"/>
            <a:t>PMR:20</a:t>
          </a:r>
          <a:endParaRPr lang="en-US" b="1" i="0" baseline="0" dirty="0"/>
        </a:p>
      </dgm:t>
    </dgm:pt>
    <dgm:pt modelId="{5339E841-337D-254F-9D53-6840BEE208F2}" type="parTrans" cxnId="{6388AFB9-EFEF-9F45-97C0-6A20DF0CA46C}">
      <dgm:prSet/>
      <dgm:spPr/>
      <dgm:t>
        <a:bodyPr/>
        <a:lstStyle/>
        <a:p>
          <a:endParaRPr lang="en-US"/>
        </a:p>
      </dgm:t>
    </dgm:pt>
    <dgm:pt modelId="{52AF6C18-5FBB-464B-91B3-090633E736DE}" type="sibTrans" cxnId="{6388AFB9-EFEF-9F45-97C0-6A20DF0CA46C}">
      <dgm:prSet/>
      <dgm:spPr/>
      <dgm:t>
        <a:bodyPr/>
        <a:lstStyle/>
        <a:p>
          <a:endParaRPr lang="en-US"/>
        </a:p>
      </dgm:t>
    </dgm:pt>
    <dgm:pt modelId="{49B28A77-E621-BB46-8F2B-4E1AF7023B79}" type="pres">
      <dgm:prSet presAssocID="{63EF9208-2917-B54C-9593-09AD752B55DD}" presName="Name0" presStyleCnt="0">
        <dgm:presLayoutVars>
          <dgm:chMax val="7"/>
          <dgm:resizeHandles val="exact"/>
        </dgm:presLayoutVars>
      </dgm:prSet>
      <dgm:spPr/>
      <dgm:t>
        <a:bodyPr/>
        <a:lstStyle/>
        <a:p>
          <a:endParaRPr lang="en-US"/>
        </a:p>
      </dgm:t>
    </dgm:pt>
    <dgm:pt modelId="{9BD2A7ED-6637-8C49-8DF0-32770FA4E561}" type="pres">
      <dgm:prSet presAssocID="{63EF9208-2917-B54C-9593-09AD752B55DD}" presName="comp1" presStyleCnt="0"/>
      <dgm:spPr/>
    </dgm:pt>
    <dgm:pt modelId="{AFD9C76C-3E2F-D04F-BB26-C98409F0D67B}" type="pres">
      <dgm:prSet presAssocID="{63EF9208-2917-B54C-9593-09AD752B55DD}" presName="circle1" presStyleLbl="node1" presStyleIdx="0" presStyleCnt="4"/>
      <dgm:spPr/>
      <dgm:t>
        <a:bodyPr/>
        <a:lstStyle/>
        <a:p>
          <a:endParaRPr lang="en-US"/>
        </a:p>
      </dgm:t>
    </dgm:pt>
    <dgm:pt modelId="{F98F4D3D-B5BA-8947-8D20-4E191899BEDD}" type="pres">
      <dgm:prSet presAssocID="{63EF9208-2917-B54C-9593-09AD752B55DD}" presName="c1text" presStyleLbl="node1" presStyleIdx="0" presStyleCnt="4">
        <dgm:presLayoutVars>
          <dgm:bulletEnabled val="1"/>
        </dgm:presLayoutVars>
      </dgm:prSet>
      <dgm:spPr/>
      <dgm:t>
        <a:bodyPr/>
        <a:lstStyle/>
        <a:p>
          <a:endParaRPr lang="en-US"/>
        </a:p>
      </dgm:t>
    </dgm:pt>
    <dgm:pt modelId="{B332852B-B58F-5444-8B22-A2A19FE504CC}" type="pres">
      <dgm:prSet presAssocID="{63EF9208-2917-B54C-9593-09AD752B55DD}" presName="comp2" presStyleCnt="0"/>
      <dgm:spPr/>
    </dgm:pt>
    <dgm:pt modelId="{F33C0F09-9F70-CA4D-AEE1-3AD5F0F1F7AB}" type="pres">
      <dgm:prSet presAssocID="{63EF9208-2917-B54C-9593-09AD752B55DD}" presName="circle2" presStyleLbl="node1" presStyleIdx="1" presStyleCnt="4"/>
      <dgm:spPr/>
      <dgm:t>
        <a:bodyPr/>
        <a:lstStyle/>
        <a:p>
          <a:endParaRPr lang="en-US"/>
        </a:p>
      </dgm:t>
    </dgm:pt>
    <dgm:pt modelId="{61549362-D17D-8D4E-A548-412286496345}" type="pres">
      <dgm:prSet presAssocID="{63EF9208-2917-B54C-9593-09AD752B55DD}" presName="c2text" presStyleLbl="node1" presStyleIdx="1" presStyleCnt="4">
        <dgm:presLayoutVars>
          <dgm:bulletEnabled val="1"/>
        </dgm:presLayoutVars>
      </dgm:prSet>
      <dgm:spPr/>
      <dgm:t>
        <a:bodyPr/>
        <a:lstStyle/>
        <a:p>
          <a:endParaRPr lang="en-US"/>
        </a:p>
      </dgm:t>
    </dgm:pt>
    <dgm:pt modelId="{27DE7B26-D836-354F-9FB6-D06C400B3C0F}" type="pres">
      <dgm:prSet presAssocID="{63EF9208-2917-B54C-9593-09AD752B55DD}" presName="comp3" presStyleCnt="0"/>
      <dgm:spPr/>
    </dgm:pt>
    <dgm:pt modelId="{AEDF71AB-6888-4246-8817-A3252F533BB2}" type="pres">
      <dgm:prSet presAssocID="{63EF9208-2917-B54C-9593-09AD752B55DD}" presName="circle3" presStyleLbl="node1" presStyleIdx="2" presStyleCnt="4"/>
      <dgm:spPr/>
      <dgm:t>
        <a:bodyPr/>
        <a:lstStyle/>
        <a:p>
          <a:endParaRPr lang="en-US"/>
        </a:p>
      </dgm:t>
    </dgm:pt>
    <dgm:pt modelId="{46E433AE-F10C-4A4E-A885-6AB9C47828CE}" type="pres">
      <dgm:prSet presAssocID="{63EF9208-2917-B54C-9593-09AD752B55DD}" presName="c3text" presStyleLbl="node1" presStyleIdx="2" presStyleCnt="4">
        <dgm:presLayoutVars>
          <dgm:bulletEnabled val="1"/>
        </dgm:presLayoutVars>
      </dgm:prSet>
      <dgm:spPr/>
      <dgm:t>
        <a:bodyPr/>
        <a:lstStyle/>
        <a:p>
          <a:endParaRPr lang="en-US"/>
        </a:p>
      </dgm:t>
    </dgm:pt>
    <dgm:pt modelId="{A86667A5-2845-2B49-B64F-5D2343E9CA69}" type="pres">
      <dgm:prSet presAssocID="{63EF9208-2917-B54C-9593-09AD752B55DD}" presName="comp4" presStyleCnt="0"/>
      <dgm:spPr/>
    </dgm:pt>
    <dgm:pt modelId="{C82DAF77-1F2D-9F49-99E5-C0F2BF6233D8}" type="pres">
      <dgm:prSet presAssocID="{63EF9208-2917-B54C-9593-09AD752B55DD}" presName="circle4" presStyleLbl="node1" presStyleIdx="3" presStyleCnt="4"/>
      <dgm:spPr/>
      <dgm:t>
        <a:bodyPr/>
        <a:lstStyle/>
        <a:p>
          <a:endParaRPr lang="en-US"/>
        </a:p>
      </dgm:t>
    </dgm:pt>
    <dgm:pt modelId="{CC1C15C7-9127-7448-A8C9-AD5A4F674339}" type="pres">
      <dgm:prSet presAssocID="{63EF9208-2917-B54C-9593-09AD752B55DD}" presName="c4text" presStyleLbl="node1" presStyleIdx="3" presStyleCnt="4">
        <dgm:presLayoutVars>
          <dgm:bulletEnabled val="1"/>
        </dgm:presLayoutVars>
      </dgm:prSet>
      <dgm:spPr/>
      <dgm:t>
        <a:bodyPr/>
        <a:lstStyle/>
        <a:p>
          <a:endParaRPr lang="en-US"/>
        </a:p>
      </dgm:t>
    </dgm:pt>
  </dgm:ptLst>
  <dgm:cxnLst>
    <dgm:cxn modelId="{2C95E99A-FE02-4B40-9BC8-D8BA5AE69C98}" type="presOf" srcId="{63EF9208-2917-B54C-9593-09AD752B55DD}" destId="{49B28A77-E621-BB46-8F2B-4E1AF7023B79}" srcOrd="0" destOrd="0" presId="urn:microsoft.com/office/officeart/2005/8/layout/venn2"/>
    <dgm:cxn modelId="{E22B5332-7378-448B-8C46-97B5FD807EF3}" type="presOf" srcId="{D1C1D41E-8DB7-5241-969D-57197CF6F1F2}" destId="{F33C0F09-9F70-CA4D-AEE1-3AD5F0F1F7AB}" srcOrd="0" destOrd="0" presId="urn:microsoft.com/office/officeart/2005/8/layout/venn2"/>
    <dgm:cxn modelId="{511643B4-2DE7-4964-BFDA-C7EC315D361D}" type="presOf" srcId="{3ED0EB8B-B2BD-7A4B-8E3A-2E886DBC94A4}" destId="{CC1C15C7-9127-7448-A8C9-AD5A4F674339}" srcOrd="1" destOrd="0" presId="urn:microsoft.com/office/officeart/2005/8/layout/venn2"/>
    <dgm:cxn modelId="{6388AFB9-EFEF-9F45-97C0-6A20DF0CA46C}" srcId="{63EF9208-2917-B54C-9593-09AD752B55DD}" destId="{3ED0EB8B-B2BD-7A4B-8E3A-2E886DBC94A4}" srcOrd="3" destOrd="0" parTransId="{5339E841-337D-254F-9D53-6840BEE208F2}" sibTransId="{52AF6C18-5FBB-464B-91B3-090633E736DE}"/>
    <dgm:cxn modelId="{D6EE49AB-6F8D-4A0E-9897-8050A831FE76}" type="presOf" srcId="{3ED0EB8B-B2BD-7A4B-8E3A-2E886DBC94A4}" destId="{C82DAF77-1F2D-9F49-99E5-C0F2BF6233D8}" srcOrd="0" destOrd="0" presId="urn:microsoft.com/office/officeart/2005/8/layout/venn2"/>
    <dgm:cxn modelId="{7A8D2452-77C9-44D3-9342-1E7CCD8FB88C}" type="presOf" srcId="{D1C1D41E-8DB7-5241-969D-57197CF6F1F2}" destId="{61549362-D17D-8D4E-A548-412286496345}" srcOrd="1" destOrd="0" presId="urn:microsoft.com/office/officeart/2005/8/layout/venn2"/>
    <dgm:cxn modelId="{C5E31894-1BA9-412D-AE1D-E5F1E04241C6}" type="presOf" srcId="{F0382B43-64DE-D445-9F5F-EBCFE84EB947}" destId="{46E433AE-F10C-4A4E-A885-6AB9C47828CE}" srcOrd="1" destOrd="0" presId="urn:microsoft.com/office/officeart/2005/8/layout/venn2"/>
    <dgm:cxn modelId="{6E50C216-7A21-CB48-AF0D-7DCC5EBF4384}" srcId="{63EF9208-2917-B54C-9593-09AD752B55DD}" destId="{45909EBF-B4E3-3640-8D12-B09D5F250E2E}" srcOrd="0" destOrd="0" parTransId="{E5251641-05D8-8142-AFAC-B3FEEF8BA4A8}" sibTransId="{82187AF2-C470-354B-A0AC-158F38F47AF8}"/>
    <dgm:cxn modelId="{BA50AACC-7A3A-284A-8AF0-E66B3514880F}" srcId="{63EF9208-2917-B54C-9593-09AD752B55DD}" destId="{F0382B43-64DE-D445-9F5F-EBCFE84EB947}" srcOrd="2" destOrd="0" parTransId="{0E60276D-5D10-4746-9BD1-A1CF0FADB9DB}" sibTransId="{33E8E655-80B4-EA49-A799-5146F643C61E}"/>
    <dgm:cxn modelId="{8363E1FB-097C-4F84-A7EA-D66F5159E633}" type="presOf" srcId="{45909EBF-B4E3-3640-8D12-B09D5F250E2E}" destId="{AFD9C76C-3E2F-D04F-BB26-C98409F0D67B}" srcOrd="0" destOrd="0" presId="urn:microsoft.com/office/officeart/2005/8/layout/venn2"/>
    <dgm:cxn modelId="{183FA636-59A2-8C44-A22B-D69BFD18CA43}" srcId="{63EF9208-2917-B54C-9593-09AD752B55DD}" destId="{D1C1D41E-8DB7-5241-969D-57197CF6F1F2}" srcOrd="1" destOrd="0" parTransId="{BDF9BE23-2589-0E44-866B-AC199495590B}" sibTransId="{9C9E2812-79A5-644C-B6AC-C5B7CFAE315C}"/>
    <dgm:cxn modelId="{4FE21868-C5E6-4FA0-8E88-B923FFB1EB7B}" type="presOf" srcId="{F0382B43-64DE-D445-9F5F-EBCFE84EB947}" destId="{AEDF71AB-6888-4246-8817-A3252F533BB2}" srcOrd="0" destOrd="0" presId="urn:microsoft.com/office/officeart/2005/8/layout/venn2"/>
    <dgm:cxn modelId="{B25168C9-63DB-4744-91A2-FF50639E9E2B}" type="presOf" srcId="{45909EBF-B4E3-3640-8D12-B09D5F250E2E}" destId="{F98F4D3D-B5BA-8947-8D20-4E191899BEDD}" srcOrd="1" destOrd="0" presId="urn:microsoft.com/office/officeart/2005/8/layout/venn2"/>
    <dgm:cxn modelId="{28A557D0-03EA-4512-A2CE-14018697C09D}" type="presParOf" srcId="{49B28A77-E621-BB46-8F2B-4E1AF7023B79}" destId="{9BD2A7ED-6637-8C49-8DF0-32770FA4E561}" srcOrd="0" destOrd="0" presId="urn:microsoft.com/office/officeart/2005/8/layout/venn2"/>
    <dgm:cxn modelId="{4FC569E6-0EB6-4D98-AACA-6DAB6EF1D937}" type="presParOf" srcId="{9BD2A7ED-6637-8C49-8DF0-32770FA4E561}" destId="{AFD9C76C-3E2F-D04F-BB26-C98409F0D67B}" srcOrd="0" destOrd="0" presId="urn:microsoft.com/office/officeart/2005/8/layout/venn2"/>
    <dgm:cxn modelId="{EE706506-F78F-4058-A6AB-D2B481620D9C}" type="presParOf" srcId="{9BD2A7ED-6637-8C49-8DF0-32770FA4E561}" destId="{F98F4D3D-B5BA-8947-8D20-4E191899BEDD}" srcOrd="1" destOrd="0" presId="urn:microsoft.com/office/officeart/2005/8/layout/venn2"/>
    <dgm:cxn modelId="{71EE6C71-D337-4099-90F1-6E9AE2309861}" type="presParOf" srcId="{49B28A77-E621-BB46-8F2B-4E1AF7023B79}" destId="{B332852B-B58F-5444-8B22-A2A19FE504CC}" srcOrd="1" destOrd="0" presId="urn:microsoft.com/office/officeart/2005/8/layout/venn2"/>
    <dgm:cxn modelId="{0B977504-133A-4B8E-BC44-2683081C9336}" type="presParOf" srcId="{B332852B-B58F-5444-8B22-A2A19FE504CC}" destId="{F33C0F09-9F70-CA4D-AEE1-3AD5F0F1F7AB}" srcOrd="0" destOrd="0" presId="urn:microsoft.com/office/officeart/2005/8/layout/venn2"/>
    <dgm:cxn modelId="{6E6BD926-3821-4B4F-9916-61CF33FF460A}" type="presParOf" srcId="{B332852B-B58F-5444-8B22-A2A19FE504CC}" destId="{61549362-D17D-8D4E-A548-412286496345}" srcOrd="1" destOrd="0" presId="urn:microsoft.com/office/officeart/2005/8/layout/venn2"/>
    <dgm:cxn modelId="{A3F793CD-F60E-41C8-853F-92A9DCBC4C92}" type="presParOf" srcId="{49B28A77-E621-BB46-8F2B-4E1AF7023B79}" destId="{27DE7B26-D836-354F-9FB6-D06C400B3C0F}" srcOrd="2" destOrd="0" presId="urn:microsoft.com/office/officeart/2005/8/layout/venn2"/>
    <dgm:cxn modelId="{163A22BE-D5B0-4340-BB0B-0DC4BD2864A8}" type="presParOf" srcId="{27DE7B26-D836-354F-9FB6-D06C400B3C0F}" destId="{AEDF71AB-6888-4246-8817-A3252F533BB2}" srcOrd="0" destOrd="0" presId="urn:microsoft.com/office/officeart/2005/8/layout/venn2"/>
    <dgm:cxn modelId="{FA569058-0252-49AE-9544-CAA9A4848782}" type="presParOf" srcId="{27DE7B26-D836-354F-9FB6-D06C400B3C0F}" destId="{46E433AE-F10C-4A4E-A885-6AB9C47828CE}" srcOrd="1" destOrd="0" presId="urn:microsoft.com/office/officeart/2005/8/layout/venn2"/>
    <dgm:cxn modelId="{FE1A6458-22C5-4FE4-AE83-66F1A41B1844}" type="presParOf" srcId="{49B28A77-E621-BB46-8F2B-4E1AF7023B79}" destId="{A86667A5-2845-2B49-B64F-5D2343E9CA69}" srcOrd="3" destOrd="0" presId="urn:microsoft.com/office/officeart/2005/8/layout/venn2"/>
    <dgm:cxn modelId="{BF2A35F8-7033-499C-8640-C2BEAE6BCCA2}" type="presParOf" srcId="{A86667A5-2845-2B49-B64F-5D2343E9CA69}" destId="{C82DAF77-1F2D-9F49-99E5-C0F2BF6233D8}" srcOrd="0" destOrd="0" presId="urn:microsoft.com/office/officeart/2005/8/layout/venn2"/>
    <dgm:cxn modelId="{377D9A47-8416-4028-9A74-0591D0ED7D96}" type="presParOf" srcId="{A86667A5-2845-2B49-B64F-5D2343E9CA69}" destId="{CC1C15C7-9127-7448-A8C9-AD5A4F674339}" srcOrd="1" destOrd="0" presId="urn:microsoft.com/office/officeart/2005/8/layout/venn2"/>
  </dgm:cxnLst>
  <dgm:bg/>
  <dgm:whole/>
</dgm:dataModel>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0.90563</cdr:x>
      <cdr:y>0.23777</cdr:y>
    </cdr:from>
    <cdr:to>
      <cdr:x>0.9758</cdr:x>
      <cdr:y>0.45999</cdr:y>
    </cdr:to>
    <cdr:sp macro="" textlink="">
      <cdr:nvSpPr>
        <cdr:cNvPr id="2" name="Oval 1"/>
        <cdr:cNvSpPr/>
      </cdr:nvSpPr>
      <cdr:spPr>
        <a:xfrm xmlns:a="http://schemas.openxmlformats.org/drawingml/2006/main">
          <a:off x="5244680" y="1225769"/>
          <a:ext cx="406369" cy="1145616"/>
        </a:xfrm>
        <a:prstGeom xmlns:a="http://schemas.openxmlformats.org/drawingml/2006/main" prst="ellipse">
          <a:avLst/>
        </a:prstGeom>
        <a:noFill xmlns:a="http://schemas.openxmlformats.org/drawingml/2006/main"/>
        <a:ln xmlns:a="http://schemas.openxmlformats.org/drawingml/2006/main" w="25400" cap="flat" cmpd="sng" algn="ctr">
          <a:solidFill>
            <a:srgbClr val="FF0000"/>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0.92057</cdr:x>
      <cdr:y>0.22769</cdr:y>
    </cdr:from>
    <cdr:to>
      <cdr:x>0.992</cdr:x>
      <cdr:y>0.44991</cdr:y>
    </cdr:to>
    <cdr:sp macro="" textlink="">
      <cdr:nvSpPr>
        <cdr:cNvPr id="2" name="Oval 1"/>
        <cdr:cNvSpPr/>
      </cdr:nvSpPr>
      <cdr:spPr>
        <a:xfrm xmlns:a="http://schemas.openxmlformats.org/drawingml/2006/main">
          <a:off x="5237671" y="1166649"/>
          <a:ext cx="406408" cy="1138609"/>
        </a:xfrm>
        <a:prstGeom xmlns:a="http://schemas.openxmlformats.org/drawingml/2006/main" prst="ellipse">
          <a:avLst/>
        </a:prstGeom>
        <a:noFill xmlns:a="http://schemas.openxmlformats.org/drawingml/2006/main"/>
        <a:ln xmlns:a="http://schemas.openxmlformats.org/drawingml/2006/main" w="25400" cap="flat" cmpd="sng" algn="ctr">
          <a:solidFill>
            <a:srgbClr val="FF0000"/>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2622F9-9E32-47D5-8A6C-BBBA5E7C66B5}" type="datetimeFigureOut">
              <a:rPr lang="en-US" smtClean="0"/>
              <a:pPr/>
              <a:t>6/18/2018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7892507-C4A2-4A2A-9BD4-EBA02AE8D171}"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F69EB-EFF0-44A1-883B-A606CA2BAD01}" type="datetimeFigureOut">
              <a:rPr lang="en-US" smtClean="0"/>
              <a:pPr/>
              <a:t>6/18/2018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975451-76CA-408D-AE26-FCC10440FDD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975451-76CA-408D-AE26-FCC10440FDD4}"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Functional status will be provided by tomorrow</a:t>
            </a:r>
            <a:endParaRPr lang="en-US" dirty="0"/>
          </a:p>
        </p:txBody>
      </p:sp>
      <p:sp>
        <p:nvSpPr>
          <p:cNvPr id="4" name="Slide Number Placeholder 3"/>
          <p:cNvSpPr>
            <a:spLocks noGrp="1"/>
          </p:cNvSpPr>
          <p:nvPr>
            <p:ph type="sldNum" sz="quarter" idx="10"/>
          </p:nvPr>
        </p:nvSpPr>
        <p:spPr/>
        <p:txBody>
          <a:bodyPr/>
          <a:lstStyle/>
          <a:p>
            <a:fld id="{28975451-76CA-408D-AE26-FCC10440FDD4}" type="slidenum">
              <a:rPr lang="en-US" smtClean="0"/>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Purpose of the Mobile Medical Unit is to provide Comprehensive Primary Healthcare comprising of Maternal Health, Child Health, Adolescent Health, Family Planning, services of communicable diseases like Malaria, JE, TB, Leprosy etc and non communicable diseases like hypertension, diabetics, Blindness control etc.</a:t>
            </a:r>
          </a:p>
          <a:p>
            <a:endParaRPr lang="en-US" sz="1200" dirty="0" smtClean="0">
              <a:latin typeface="Calibri" pitchFamily="34" charset="0"/>
              <a:cs typeface="Calibri" pitchFamily="34" charset="0"/>
            </a:endParaRPr>
          </a:p>
          <a:p>
            <a:r>
              <a:rPr lang="en-US" sz="1200" dirty="0" smtClean="0">
                <a:latin typeface="Calibri" pitchFamily="34" charset="0"/>
                <a:cs typeface="Calibri" pitchFamily="34" charset="0"/>
              </a:rPr>
              <a:t>Implemented in an outsourced model, through M/s Hindustan Latex Family Planning Promotion Trust (HLFPPT).</a:t>
            </a:r>
          </a:p>
          <a:p>
            <a:endParaRPr lang="en-US" sz="1200" dirty="0" smtClean="0">
              <a:latin typeface="Calibri" pitchFamily="34" charset="0"/>
              <a:cs typeface="Calibr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pitchFamily="34" charset="0"/>
                <a:cs typeface="Calibri" pitchFamily="34" charset="0"/>
              </a:rPr>
              <a:t>Implemented in an outsourced model</a:t>
            </a:r>
          </a:p>
          <a:p>
            <a:endParaRPr lang="en-US" dirty="0"/>
          </a:p>
        </p:txBody>
      </p:sp>
      <p:sp>
        <p:nvSpPr>
          <p:cNvPr id="4" name="Slide Number Placeholder 3"/>
          <p:cNvSpPr>
            <a:spLocks noGrp="1"/>
          </p:cNvSpPr>
          <p:nvPr>
            <p:ph type="sldNum" sz="quarter" idx="10"/>
          </p:nvPr>
        </p:nvSpPr>
        <p:spPr/>
        <p:txBody>
          <a:bodyPr/>
          <a:lstStyle/>
          <a:p>
            <a:fld id="{28975451-76CA-408D-AE26-FCC10440FDD4}" type="slidenum">
              <a:rPr lang="en-US" smtClean="0"/>
              <a:pPr/>
              <a:t>38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243513594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280819532"/>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1691824777"/>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3550689009"/>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429529798"/>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530815589"/>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4152197106"/>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3133098593"/>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411219046"/>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88931173"/>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128800-8D6A-4CBA-8394-548799143A2C}" type="datetimeFigureOut">
              <a:rPr lang="en-IN" smtClean="0"/>
              <a:pPr/>
              <a:t>18-06-2018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382338727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128800-8D6A-4CBA-8394-548799143A2C}" type="datetimeFigureOut">
              <a:rPr lang="en-IN" smtClean="0"/>
              <a:pPr/>
              <a:t>18-06-2018</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FAB5D-9A49-49EC-BF07-44B991550C4D}" type="slidenum">
              <a:rPr lang="en-IN" smtClean="0"/>
              <a:pPr/>
              <a:t>‹#›</a:t>
            </a:fld>
            <a:endParaRPr lang="en-IN"/>
          </a:p>
        </p:txBody>
      </p:sp>
    </p:spTree>
    <p:extLst>
      <p:ext uri="{BB962C8B-B14F-4D97-AF65-F5344CB8AC3E}">
        <p14:creationId xmlns="" xmlns:p14="http://schemas.microsoft.com/office/powerpoint/2010/main" val="39249555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chart" Target="../charts/char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17076"/>
            <a:ext cx="12192000" cy="137159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400" b="1" dirty="0" smtClean="0"/>
              <a:t>Action Taken Report on</a:t>
            </a:r>
          </a:p>
          <a:p>
            <a:pPr algn="ctr"/>
            <a:r>
              <a:rPr lang="en-US" sz="4400" b="1" dirty="0" smtClean="0"/>
              <a:t>Recommendation of 11</a:t>
            </a:r>
            <a:r>
              <a:rPr lang="en-US" sz="4400" b="1" baseline="30000" dirty="0" smtClean="0"/>
              <a:t>th</a:t>
            </a:r>
            <a:r>
              <a:rPr lang="en-US" sz="4400" b="1" dirty="0" smtClean="0"/>
              <a:t> CRM</a:t>
            </a:r>
          </a:p>
        </p:txBody>
      </p:sp>
      <p:sp>
        <p:nvSpPr>
          <p:cNvPr id="5" name="Rectangle 4"/>
          <p:cNvSpPr/>
          <p:nvPr/>
        </p:nvSpPr>
        <p:spPr>
          <a:xfrm>
            <a:off x="2063646" y="4290853"/>
            <a:ext cx="8064708" cy="2062103"/>
          </a:xfrm>
          <a:prstGeom prst="rect">
            <a:avLst/>
          </a:prstGeom>
        </p:spPr>
        <p:txBody>
          <a:bodyPr wrap="square">
            <a:spAutoFit/>
          </a:bodyPr>
          <a:lstStyle/>
          <a:p>
            <a:pPr algn="ctr"/>
            <a:r>
              <a:rPr lang="en-US" sz="2400" b="1" dirty="0" smtClean="0">
                <a:latin typeface="+mj-lt"/>
              </a:rPr>
              <a:t>18</a:t>
            </a:r>
            <a:r>
              <a:rPr lang="en-US" sz="2400" b="1" baseline="30000" dirty="0" smtClean="0">
                <a:latin typeface="+mj-lt"/>
              </a:rPr>
              <a:t>th</a:t>
            </a:r>
            <a:r>
              <a:rPr lang="en-US" sz="2400" b="1" dirty="0" smtClean="0">
                <a:latin typeface="+mj-lt"/>
              </a:rPr>
              <a:t> June 2018</a:t>
            </a:r>
            <a:endParaRPr lang="en-IN" sz="2400" dirty="0">
              <a:latin typeface="+mj-lt"/>
            </a:endParaRPr>
          </a:p>
          <a:p>
            <a:pPr algn="ctr"/>
            <a:endParaRPr lang="en-IN" sz="2000" dirty="0">
              <a:latin typeface="+mj-lt"/>
            </a:endParaRPr>
          </a:p>
          <a:p>
            <a:pPr algn="ctr"/>
            <a:r>
              <a:rPr lang="en-US" sz="2800" b="1" dirty="0">
                <a:latin typeface="+mj-lt"/>
              </a:rPr>
              <a:t>National Health Mission, </a:t>
            </a:r>
            <a:r>
              <a:rPr lang="en-US" sz="2800" b="1" dirty="0" smtClean="0">
                <a:latin typeface="+mj-lt"/>
              </a:rPr>
              <a:t>Assam</a:t>
            </a:r>
          </a:p>
          <a:p>
            <a:pPr algn="ctr"/>
            <a:r>
              <a:rPr lang="en-US" sz="2800" b="1" dirty="0" smtClean="0">
                <a:latin typeface="+mj-lt"/>
              </a:rPr>
              <a:t>Health &amp; Family Welfare Department</a:t>
            </a:r>
            <a:endParaRPr lang="en-US" sz="2800" b="1" dirty="0">
              <a:latin typeface="+mj-lt"/>
            </a:endParaRPr>
          </a:p>
          <a:p>
            <a:pPr algn="ctr"/>
            <a:r>
              <a:rPr lang="en-US" sz="2800" b="1" dirty="0">
                <a:latin typeface="+mj-lt"/>
              </a:rPr>
              <a:t> Government of Assam</a:t>
            </a:r>
          </a:p>
        </p:txBody>
      </p:sp>
      <p:pic>
        <p:nvPicPr>
          <p:cNvPr id="6" name="Picture 3" descr="C:\Users\HMRI COO\AppData\Local\Microsoft\Windows\Temporary Internet Files\Content.Outlook\48RLZ001\Govt Of Assam.png"/>
          <p:cNvPicPr>
            <a:picLocks noChangeAspect="1" noChangeArrowheads="1"/>
          </p:cNvPicPr>
          <p:nvPr/>
        </p:nvPicPr>
        <p:blipFill>
          <a:blip r:embed="rId2" cstate="print"/>
          <a:srcRect/>
          <a:stretch>
            <a:fillRect/>
          </a:stretch>
        </p:blipFill>
        <p:spPr bwMode="auto">
          <a:xfrm>
            <a:off x="505665" y="303644"/>
            <a:ext cx="1205564" cy="1121075"/>
          </a:xfrm>
          <a:prstGeom prst="rect">
            <a:avLst/>
          </a:prstGeom>
          <a:noFill/>
        </p:spPr>
      </p:pic>
      <p:pic>
        <p:nvPicPr>
          <p:cNvPr id="7" name="Picture 6" descr="D:\Desktop\logo.jpg"/>
          <p:cNvPicPr/>
          <p:nvPr/>
        </p:nvPicPr>
        <p:blipFill>
          <a:blip r:embed="rId3" cstate="print"/>
          <a:stretch>
            <a:fillRect/>
          </a:stretch>
        </p:blipFill>
        <p:spPr bwMode="auto">
          <a:xfrm>
            <a:off x="10476512" y="303644"/>
            <a:ext cx="1288982" cy="1121075"/>
          </a:xfrm>
          <a:prstGeom prst="rect">
            <a:avLst/>
          </a:prstGeom>
          <a:noFill/>
          <a:ln w="9525">
            <a:noFill/>
            <a:miter lim="800000"/>
            <a:headEnd/>
            <a:tailEnd/>
          </a:ln>
          <a:effectLst>
            <a:softEdge rad="12700"/>
          </a:effectLst>
        </p:spPr>
      </p:pic>
    </p:spTree>
    <p:extLst>
      <p:ext uri="{BB962C8B-B14F-4D97-AF65-F5344CB8AC3E}">
        <p14:creationId xmlns="" xmlns:p14="http://schemas.microsoft.com/office/powerpoint/2010/main" val="9453207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503" y="175933"/>
            <a:ext cx="11414234" cy="801523"/>
          </a:xfrm>
        </p:spPr>
        <p:txBody>
          <a:bodyPr/>
          <a:lstStyle/>
          <a:p>
            <a:r>
              <a:rPr lang="en-US" dirty="0" smtClean="0"/>
              <a:t>Moving towards minimizing infrastructure gap</a:t>
            </a:r>
            <a:endParaRPr lang="en-US" dirty="0"/>
          </a:p>
        </p:txBody>
      </p:sp>
      <p:sp>
        <p:nvSpPr>
          <p:cNvPr id="3" name="Content Placeholder 2"/>
          <p:cNvSpPr>
            <a:spLocks noGrp="1"/>
          </p:cNvSpPr>
          <p:nvPr>
            <p:ph idx="1"/>
          </p:nvPr>
        </p:nvSpPr>
        <p:spPr>
          <a:xfrm>
            <a:off x="838200" y="1131942"/>
            <a:ext cx="10515600" cy="4351338"/>
          </a:xfrm>
        </p:spPr>
        <p:txBody>
          <a:bodyPr>
            <a:noAutofit/>
          </a:bodyPr>
          <a:lstStyle/>
          <a:p>
            <a:pPr marL="457200" indent="-457200" algn="just">
              <a:buFont typeface="Wingdings" pitchFamily="2" charset="2"/>
              <a:buChar char="§"/>
            </a:pPr>
            <a:r>
              <a:rPr lang="en-US" sz="2400" dirty="0" smtClean="0"/>
              <a:t>Initiative taken to create PHCs, CHCs, SDCHs and DHs as per assessment and location for rational improvement according to time to care.</a:t>
            </a:r>
          </a:p>
          <a:p>
            <a:pPr marL="457200" indent="-457200" algn="just">
              <a:buFont typeface="Wingdings" pitchFamily="2" charset="2"/>
              <a:buChar char="§"/>
            </a:pPr>
            <a:r>
              <a:rPr lang="en-US" sz="2400" dirty="0" smtClean="0"/>
              <a:t>Districts like </a:t>
            </a:r>
            <a:r>
              <a:rPr lang="en-US" sz="2400" dirty="0" err="1" smtClean="0"/>
              <a:t>Karbi</a:t>
            </a:r>
            <a:r>
              <a:rPr lang="en-US" sz="2400" dirty="0" smtClean="0"/>
              <a:t> </a:t>
            </a:r>
            <a:r>
              <a:rPr lang="en-US" sz="2400" dirty="0" err="1" smtClean="0"/>
              <a:t>Anglong</a:t>
            </a:r>
            <a:r>
              <a:rPr lang="en-US" sz="2400" dirty="0" smtClean="0"/>
              <a:t>, </a:t>
            </a:r>
            <a:r>
              <a:rPr lang="en-US" sz="2400" dirty="0" err="1" smtClean="0"/>
              <a:t>Karimganj</a:t>
            </a:r>
            <a:r>
              <a:rPr lang="en-US" sz="2400" dirty="0" smtClean="0"/>
              <a:t>, </a:t>
            </a:r>
            <a:r>
              <a:rPr lang="en-US" sz="2400" dirty="0" err="1" smtClean="0"/>
              <a:t>Dhubri</a:t>
            </a:r>
            <a:r>
              <a:rPr lang="en-US" sz="2400" dirty="0" smtClean="0"/>
              <a:t> etc having gap of Infrastructure have been focused for creation of new facilities and improving existing one to minimize the gap of service delivery.</a:t>
            </a:r>
          </a:p>
          <a:p>
            <a:pPr marL="457200" indent="-457200" algn="just">
              <a:buFont typeface="Wingdings" pitchFamily="2" charset="2"/>
              <a:buChar char="§"/>
            </a:pPr>
            <a:r>
              <a:rPr lang="en-US" sz="2400" dirty="0" smtClean="0"/>
              <a:t>To improve the service quality of the existing facilities, initiatives have been taken to make at least 5% facilities IPHS compliance.</a:t>
            </a:r>
          </a:p>
          <a:p>
            <a:pPr marL="457200" indent="-457200" algn="just">
              <a:buFont typeface="Wingdings" pitchFamily="2" charset="2"/>
              <a:buChar char="§"/>
            </a:pPr>
            <a:r>
              <a:rPr lang="en-US" sz="2400" dirty="0" smtClean="0"/>
              <a:t>Gap analysis of all health institutions is being carried out using Mobile based Application using District and State level teams</a:t>
            </a:r>
          </a:p>
          <a:p>
            <a:pPr marL="457200" indent="-457200" algn="just">
              <a:buFont typeface="Wingdings" pitchFamily="2" charset="2"/>
              <a:buChar char="§"/>
            </a:pPr>
            <a:r>
              <a:rPr lang="en-US" sz="2400" dirty="0" smtClean="0"/>
              <a:t>Zonal based infrastructure strengthening unit under NHM have been established so that the gap of the infrastructure is based on need of the district</a:t>
            </a:r>
          </a:p>
          <a:p>
            <a:pPr marL="457200" indent="-457200" algn="just">
              <a:buFont typeface="Wingdings" pitchFamily="2" charset="2"/>
              <a:buChar char="§"/>
            </a:pPr>
            <a:r>
              <a:rPr lang="en-US" sz="2400" dirty="0" smtClean="0"/>
              <a:t>In the uncovered char areas, 50 </a:t>
            </a:r>
            <a:r>
              <a:rPr lang="en-US" sz="2400" dirty="0" err="1" smtClean="0"/>
              <a:t>Riverine</a:t>
            </a:r>
            <a:r>
              <a:rPr lang="en-US" sz="2400" dirty="0" smtClean="0"/>
              <a:t> PHCs are </a:t>
            </a:r>
            <a:r>
              <a:rPr lang="en-US" sz="2400" dirty="0" err="1" smtClean="0"/>
              <a:t>operationalised</a:t>
            </a:r>
            <a:r>
              <a:rPr lang="en-US" sz="2400" dirty="0" smtClean="0"/>
              <a:t> to provide primary care and 15 Bloat Clinics are being utilized for out reach services in these char areas.</a:t>
            </a: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503" y="175933"/>
            <a:ext cx="11414234" cy="801523"/>
          </a:xfrm>
        </p:spPr>
        <p:txBody>
          <a:bodyPr/>
          <a:lstStyle/>
          <a:p>
            <a:r>
              <a:rPr lang="en-US" dirty="0" smtClean="0"/>
              <a:t>Strengthening/ Rationalization of HR </a:t>
            </a:r>
            <a:endParaRPr lang="en-US" dirty="0"/>
          </a:p>
        </p:txBody>
      </p:sp>
      <p:sp>
        <p:nvSpPr>
          <p:cNvPr id="3" name="Content Placeholder 2"/>
          <p:cNvSpPr>
            <a:spLocks noGrp="1"/>
          </p:cNvSpPr>
          <p:nvPr>
            <p:ph idx="1"/>
          </p:nvPr>
        </p:nvSpPr>
        <p:spPr>
          <a:xfrm>
            <a:off x="838200" y="1131942"/>
            <a:ext cx="10515600" cy="4351338"/>
          </a:xfrm>
        </p:spPr>
        <p:txBody>
          <a:bodyPr>
            <a:noAutofit/>
          </a:bodyPr>
          <a:lstStyle/>
          <a:p>
            <a:pPr marL="457200" indent="-457200" algn="just">
              <a:buFont typeface="Wingdings" pitchFamily="2" charset="2"/>
              <a:buChar char="§"/>
            </a:pPr>
            <a:r>
              <a:rPr lang="en-US" sz="2400" dirty="0" smtClean="0"/>
              <a:t>Medical &amp; Health Recruitment Board is being constituted for recruitment of the Medical Officers, Dental Surgeon, AYUSH Doctors etc from Assam Public Service Commission.</a:t>
            </a:r>
          </a:p>
          <a:p>
            <a:pPr marL="457200" indent="-457200" algn="just">
              <a:buFont typeface="Wingdings" pitchFamily="2" charset="2"/>
              <a:buChar char="§"/>
            </a:pPr>
            <a:r>
              <a:rPr lang="en-US" sz="2400" dirty="0" smtClean="0"/>
              <a:t>352 Medical Officers for the PHCs, CHCs and DHs have been recruited and are being appointment during May 2018 through counseling of selection of the posting the retention of the Doctors in remote and rural areas are being ensured.</a:t>
            </a:r>
          </a:p>
          <a:p>
            <a:pPr marL="457200" indent="-457200" algn="just">
              <a:buFont typeface="Wingdings" pitchFamily="2" charset="2"/>
              <a:buChar char="§"/>
            </a:pPr>
            <a:r>
              <a:rPr lang="en-US" sz="2400" dirty="0" smtClean="0"/>
              <a:t>Vacancy of Medical Officers in 7 </a:t>
            </a:r>
            <a:r>
              <a:rPr lang="en-US" sz="2400" dirty="0" err="1" smtClean="0"/>
              <a:t>Aspirational</a:t>
            </a:r>
            <a:r>
              <a:rPr lang="en-US" sz="2400" dirty="0" smtClean="0"/>
              <a:t> Districts are being filled up on priority.</a:t>
            </a:r>
          </a:p>
          <a:p>
            <a:pPr marL="457200" indent="-457200" algn="just">
              <a:buFont typeface="Wingdings" pitchFamily="2" charset="2"/>
              <a:buChar char="§"/>
            </a:pPr>
            <a:r>
              <a:rPr lang="en-US" sz="2400" dirty="0" smtClean="0"/>
              <a:t>To </a:t>
            </a:r>
            <a:r>
              <a:rPr lang="en-US" sz="2400" dirty="0" err="1" smtClean="0"/>
              <a:t>operationalise</a:t>
            </a:r>
            <a:r>
              <a:rPr lang="en-US" sz="2400" dirty="0" smtClean="0"/>
              <a:t> maximum number of FRUs in the State, identification of specialist (O&amp;G, </a:t>
            </a:r>
            <a:r>
              <a:rPr lang="en-US" sz="2400" dirty="0" err="1" smtClean="0"/>
              <a:t>Paeditricts</a:t>
            </a:r>
            <a:r>
              <a:rPr lang="en-US" sz="2400" dirty="0" smtClean="0"/>
              <a:t> and Anesthesia) are being taken care under the chairmanship of Commissioner &amp; Secretary</a:t>
            </a:r>
          </a:p>
          <a:p>
            <a:pPr marL="457200" indent="-457200" algn="just">
              <a:buFont typeface="Wingdings" pitchFamily="2" charset="2"/>
              <a:buChar char="§"/>
            </a:pPr>
            <a:r>
              <a:rPr lang="en-US" sz="2400" dirty="0" smtClean="0"/>
              <a:t>Efforts are being made to minimize the gap of specialist and to </a:t>
            </a:r>
            <a:r>
              <a:rPr lang="en-US" sz="2400" dirty="0" err="1" smtClean="0"/>
              <a:t>operationalise</a:t>
            </a:r>
            <a:r>
              <a:rPr lang="en-US" sz="2400" dirty="0" smtClean="0"/>
              <a:t> FRUs, 2 year PG course - 76 Doctors in 3 medical colleges - to maintain availability of O &amp; G, anesthetist &amp; Pediatrics.</a:t>
            </a: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503" y="175933"/>
            <a:ext cx="11414234" cy="801523"/>
          </a:xfrm>
        </p:spPr>
        <p:txBody>
          <a:bodyPr/>
          <a:lstStyle/>
          <a:p>
            <a:r>
              <a:rPr lang="en-US" dirty="0" smtClean="0"/>
              <a:t>Strengthening of PMUs</a:t>
            </a:r>
            <a:endParaRPr lang="en-US" dirty="0"/>
          </a:p>
        </p:txBody>
      </p:sp>
      <p:sp>
        <p:nvSpPr>
          <p:cNvPr id="3" name="Content Placeholder 2"/>
          <p:cNvSpPr>
            <a:spLocks noGrp="1"/>
          </p:cNvSpPr>
          <p:nvPr>
            <p:ph idx="1"/>
          </p:nvPr>
        </p:nvSpPr>
        <p:spPr>
          <a:xfrm>
            <a:off x="838200" y="1131942"/>
            <a:ext cx="10515600" cy="4937782"/>
          </a:xfrm>
        </p:spPr>
        <p:txBody>
          <a:bodyPr>
            <a:noAutofit/>
          </a:bodyPr>
          <a:lstStyle/>
          <a:p>
            <a:pPr marL="457200" indent="-457200" algn="just">
              <a:buFont typeface="Wingdings" pitchFamily="2" charset="2"/>
              <a:buChar char="§"/>
            </a:pPr>
            <a:r>
              <a:rPr lang="en-US" sz="2400" dirty="0" smtClean="0"/>
              <a:t>Vacant positions of the PMUs are being filled up</a:t>
            </a:r>
          </a:p>
          <a:p>
            <a:pPr marL="457200" indent="-457200" algn="just">
              <a:buFont typeface="Wingdings" pitchFamily="2" charset="2"/>
              <a:buChar char="§"/>
            </a:pPr>
            <a:r>
              <a:rPr lang="en-US" sz="2400" dirty="0" smtClean="0"/>
              <a:t>Public Health Management experts are being inducted at SPMU and monitoring of the PPP, NCD, NUHM are being assigned to public health experts</a:t>
            </a:r>
          </a:p>
          <a:p>
            <a:pPr marL="457200" indent="-457200" algn="just">
              <a:buFont typeface="Wingdings" pitchFamily="2" charset="2"/>
              <a:buChar char="§"/>
            </a:pPr>
            <a:r>
              <a:rPr lang="en-US" sz="2400" dirty="0" smtClean="0"/>
              <a:t>Integrated training for the SPMU and DPMU is being planned and 5 days integrated training started</a:t>
            </a:r>
          </a:p>
          <a:p>
            <a:pPr marL="457200" indent="-457200" algn="just">
              <a:buFont typeface="Wingdings" pitchFamily="2" charset="2"/>
              <a:buChar char="§"/>
            </a:pPr>
            <a:r>
              <a:rPr lang="en-US" sz="2400" dirty="0" smtClean="0"/>
              <a:t>Exposure training of the SPMU &amp; DPMU staff are being organized at PGI -Chandigarh, ASCI - Hyderabad etc.</a:t>
            </a:r>
          </a:p>
          <a:p>
            <a:pPr marL="457200" indent="-457200" algn="just">
              <a:buFont typeface="Wingdings" pitchFamily="2" charset="2"/>
              <a:buChar char="§"/>
            </a:pPr>
            <a:r>
              <a:rPr lang="en-US" sz="2400" dirty="0" smtClean="0"/>
              <a:t>Experts are being inducted by Development partners </a:t>
            </a:r>
            <a:r>
              <a:rPr lang="en-US" sz="2400" dirty="0" smtClean="0"/>
              <a:t>(UNICEF &amp; USAIDS) strengthen </a:t>
            </a:r>
            <a:r>
              <a:rPr lang="en-US" sz="2400" dirty="0" smtClean="0"/>
              <a:t>SPMU in the deficient areas like MH, CH, M&amp;E, PPP etc.</a:t>
            </a:r>
          </a:p>
          <a:p>
            <a:pPr marL="457200" indent="-457200" algn="just">
              <a:buFont typeface="Wingdings" pitchFamily="2" charset="2"/>
              <a:buChar char="§"/>
            </a:pPr>
            <a:r>
              <a:rPr lang="en-US" sz="2400" dirty="0" smtClean="0"/>
              <a:t>Adolescent Health Expert of UNICEF are being posted at SPMU and targeted intervention like teenage pregnancy, adolescent nutrition etc are being focused in 9 high teenage pregnancy districts.</a:t>
            </a: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503" y="175933"/>
            <a:ext cx="11414234" cy="801523"/>
          </a:xfrm>
        </p:spPr>
        <p:txBody>
          <a:bodyPr/>
          <a:lstStyle/>
          <a:p>
            <a:r>
              <a:rPr lang="en-US" dirty="0" smtClean="0"/>
              <a:t>Monitoring PPP </a:t>
            </a:r>
            <a:r>
              <a:rPr lang="en-US" dirty="0" err="1" smtClean="0"/>
              <a:t>programmes</a:t>
            </a:r>
            <a:endParaRPr lang="en-US" dirty="0"/>
          </a:p>
        </p:txBody>
      </p:sp>
      <p:sp>
        <p:nvSpPr>
          <p:cNvPr id="3" name="Content Placeholder 2"/>
          <p:cNvSpPr>
            <a:spLocks noGrp="1"/>
          </p:cNvSpPr>
          <p:nvPr>
            <p:ph idx="1"/>
          </p:nvPr>
        </p:nvSpPr>
        <p:spPr>
          <a:xfrm>
            <a:off x="838200" y="1131942"/>
            <a:ext cx="10515600" cy="4937782"/>
          </a:xfrm>
        </p:spPr>
        <p:txBody>
          <a:bodyPr>
            <a:noAutofit/>
          </a:bodyPr>
          <a:lstStyle/>
          <a:p>
            <a:pPr marL="457200" indent="-457200" algn="just">
              <a:buFont typeface="Wingdings" pitchFamily="2" charset="2"/>
              <a:buChar char="§"/>
            </a:pPr>
            <a:r>
              <a:rPr lang="en-US" sz="2400" dirty="0" smtClean="0"/>
              <a:t>Key Performance Indicators (KPIs) defined for each PPP </a:t>
            </a:r>
            <a:r>
              <a:rPr lang="en-US" sz="2400" dirty="0" err="1" smtClean="0"/>
              <a:t>programmes</a:t>
            </a:r>
            <a:r>
              <a:rPr lang="en-US" sz="2400" dirty="0" smtClean="0"/>
              <a:t> and regular review and monitoring started.</a:t>
            </a:r>
          </a:p>
          <a:p>
            <a:pPr marL="457200" indent="-457200" algn="just">
              <a:buFont typeface="Wingdings" pitchFamily="2" charset="2"/>
              <a:buChar char="§"/>
            </a:pPr>
            <a:r>
              <a:rPr lang="en-US" sz="2400" dirty="0" smtClean="0"/>
              <a:t>Payments of all </a:t>
            </a:r>
            <a:r>
              <a:rPr lang="en-US" sz="2400" dirty="0" smtClean="0"/>
              <a:t>PPP </a:t>
            </a:r>
            <a:r>
              <a:rPr lang="en-US" sz="2400" dirty="0" err="1" smtClean="0"/>
              <a:t>programmes</a:t>
            </a:r>
            <a:r>
              <a:rPr lang="en-US" sz="2400" dirty="0" smtClean="0"/>
              <a:t> </a:t>
            </a:r>
            <a:r>
              <a:rPr lang="en-US" sz="2400" dirty="0" smtClean="0"/>
              <a:t>linked with KPIs.</a:t>
            </a:r>
          </a:p>
          <a:p>
            <a:pPr marL="457200" indent="-457200" algn="just">
              <a:buFont typeface="Wingdings" pitchFamily="2" charset="2"/>
              <a:buChar char="§"/>
            </a:pPr>
            <a:r>
              <a:rPr lang="en-US" sz="2400" dirty="0" smtClean="0"/>
              <a:t>DPMU officials are also involved for monitoring of PPP </a:t>
            </a:r>
            <a:r>
              <a:rPr lang="en-US" sz="2400" dirty="0" err="1" smtClean="0"/>
              <a:t>programmes</a:t>
            </a:r>
            <a:r>
              <a:rPr lang="en-US" sz="2400" dirty="0" smtClean="0"/>
              <a:t> with defined check list</a:t>
            </a:r>
            <a:r>
              <a:rPr lang="en-US" sz="2400" dirty="0" smtClean="0"/>
              <a:t>.</a:t>
            </a:r>
          </a:p>
          <a:p>
            <a:pPr marL="457200" indent="-457200" algn="just">
              <a:buFont typeface="Wingdings" pitchFamily="2" charset="2"/>
              <a:buChar char="§"/>
            </a:pPr>
            <a:r>
              <a:rPr lang="en-US" sz="2400" dirty="0" smtClean="0"/>
              <a:t>District level PPP monitoring committee through social audit (108, Tea Garden etc)</a:t>
            </a:r>
            <a:endParaRPr lang="en-US" sz="2400" dirty="0" smtClean="0"/>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JSSK - Free Diet (Action initiated)</a:t>
            </a:r>
            <a:endParaRPr lang="en-US" b="1" dirty="0"/>
          </a:p>
        </p:txBody>
      </p:sp>
      <p:sp>
        <p:nvSpPr>
          <p:cNvPr id="3" name="Content Placeholder 2"/>
          <p:cNvSpPr>
            <a:spLocks noGrp="1"/>
          </p:cNvSpPr>
          <p:nvPr>
            <p:ph idx="1"/>
          </p:nvPr>
        </p:nvSpPr>
        <p:spPr/>
        <p:txBody>
          <a:bodyPr>
            <a:normAutofit/>
          </a:bodyPr>
          <a:lstStyle/>
          <a:p>
            <a:pPr marL="457200" indent="-457200" algn="just">
              <a:buFont typeface="Wingdings" pitchFamily="2" charset="2"/>
              <a:buChar char="§"/>
            </a:pPr>
            <a:r>
              <a:rPr lang="en-US" sz="2400" dirty="0" smtClean="0"/>
              <a:t>Under State Health Budget, State has started free food to all admitted patients including pregnant women.</a:t>
            </a:r>
          </a:p>
          <a:p>
            <a:pPr marL="457200" indent="-457200" algn="just">
              <a:buFont typeface="Wingdings" pitchFamily="2" charset="2"/>
              <a:buChar char="§"/>
            </a:pPr>
            <a:r>
              <a:rPr lang="en-US" sz="2400" dirty="0" smtClean="0"/>
              <a:t>All bedded health facilities (PHC/ CHC/ SDCH/ DH) are covered. </a:t>
            </a:r>
          </a:p>
          <a:p>
            <a:pPr marL="457200" indent="-457200" algn="just">
              <a:buFont typeface="Wingdings" pitchFamily="2" charset="2"/>
              <a:buChar char="§"/>
            </a:pPr>
            <a:r>
              <a:rPr lang="en-US" sz="2400" dirty="0" smtClean="0"/>
              <a:t>State is also in the process to formulate the nutrition committee for proper nutrition to pregnant women with nutrition team and the service of free food will be expanded to </a:t>
            </a:r>
            <a:r>
              <a:rPr lang="en-US" sz="2400" dirty="0" err="1" smtClean="0"/>
              <a:t>upto</a:t>
            </a:r>
            <a:r>
              <a:rPr lang="en-US" sz="2400" dirty="0" smtClean="0"/>
              <a:t> PHC level facility.</a:t>
            </a:r>
            <a:endParaRPr lang="en-US" sz="2400" dirty="0"/>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Documents and Settings\sasankanath\Desktop\ppt\EMRI 108\IMG_0622.jpg"/>
          <p:cNvPicPr>
            <a:picLocks noChangeAspect="1" noChangeArrowheads="1"/>
          </p:cNvPicPr>
          <p:nvPr/>
        </p:nvPicPr>
        <p:blipFill>
          <a:blip r:embed="rId2" cstate="email"/>
          <a:srcRect/>
          <a:stretch>
            <a:fillRect/>
          </a:stretch>
        </p:blipFill>
        <p:spPr bwMode="auto">
          <a:xfrm>
            <a:off x="203200" y="5116276"/>
            <a:ext cx="2946400" cy="1438380"/>
          </a:xfrm>
          <a:prstGeom prst="rect">
            <a:avLst/>
          </a:prstGeom>
          <a:ln>
            <a:noFill/>
          </a:ln>
          <a:effectLst>
            <a:outerShdw blurRad="292100" dist="139700" dir="2700000" algn="tl" rotWithShape="0">
              <a:srgbClr val="333333">
                <a:alpha val="65000"/>
              </a:srgbClr>
            </a:outerShdw>
          </a:effectLst>
        </p:spPr>
      </p:pic>
      <p:pic>
        <p:nvPicPr>
          <p:cNvPr id="11" name="Picture 4" descr="C:\Documents and Settings\sasankanath\Desktop\ppt\DSCN0887.JPG"/>
          <p:cNvPicPr>
            <a:picLocks noChangeAspect="1" noChangeArrowheads="1"/>
          </p:cNvPicPr>
          <p:nvPr/>
        </p:nvPicPr>
        <p:blipFill>
          <a:blip r:embed="rId3" cstate="email"/>
          <a:srcRect/>
          <a:stretch>
            <a:fillRect/>
          </a:stretch>
        </p:blipFill>
        <p:spPr bwMode="auto">
          <a:xfrm>
            <a:off x="6299200" y="5105192"/>
            <a:ext cx="3149600" cy="1371808"/>
          </a:xfrm>
          <a:prstGeom prst="rect">
            <a:avLst/>
          </a:prstGeom>
          <a:ln>
            <a:noFill/>
          </a:ln>
          <a:effectLst>
            <a:outerShdw blurRad="292100" dist="139700" dir="2700000" algn="tl" rotWithShape="0">
              <a:srgbClr val="333333">
                <a:alpha val="65000"/>
              </a:srgbClr>
            </a:outerShdw>
          </a:effectLst>
        </p:spPr>
      </p:pic>
      <p:pic>
        <p:nvPicPr>
          <p:cNvPr id="12" name="Picture 6" descr="C:\Documents and Settings\sasankanath\Desktop\ppt\IMG_20160310_175426.jpg"/>
          <p:cNvPicPr>
            <a:picLocks noChangeAspect="1" noChangeArrowheads="1"/>
          </p:cNvPicPr>
          <p:nvPr/>
        </p:nvPicPr>
        <p:blipFill>
          <a:blip r:embed="rId4" cstate="email"/>
          <a:stretch>
            <a:fillRect/>
          </a:stretch>
        </p:blipFill>
        <p:spPr bwMode="auto">
          <a:xfrm>
            <a:off x="9550400" y="5105192"/>
            <a:ext cx="2479589" cy="1371808"/>
          </a:xfrm>
          <a:prstGeom prst="rect">
            <a:avLst/>
          </a:prstGeom>
          <a:ln>
            <a:noFill/>
          </a:ln>
          <a:effectLst>
            <a:outerShdw blurRad="292100" dist="139700" dir="2700000" algn="tl" rotWithShape="0">
              <a:srgbClr val="333333">
                <a:alpha val="65000"/>
              </a:srgbClr>
            </a:outerShdw>
          </a:effectLst>
        </p:spPr>
      </p:pic>
      <p:pic>
        <p:nvPicPr>
          <p:cNvPr id="13" name="Picture 3" descr="C:\Documents and Settings\sasankanath\Desktop\ppt\SDC10765.JPG"/>
          <p:cNvPicPr>
            <a:picLocks noChangeAspect="1" noChangeArrowheads="1"/>
          </p:cNvPicPr>
          <p:nvPr/>
        </p:nvPicPr>
        <p:blipFill>
          <a:blip r:embed="rId5" cstate="email"/>
          <a:srcRect/>
          <a:stretch>
            <a:fillRect/>
          </a:stretch>
        </p:blipFill>
        <p:spPr bwMode="auto">
          <a:xfrm>
            <a:off x="3292389" y="5105400"/>
            <a:ext cx="2905211" cy="1373056"/>
          </a:xfrm>
          <a:prstGeom prst="rect">
            <a:avLst/>
          </a:prstGeom>
          <a:ln>
            <a:noFill/>
          </a:ln>
          <a:effectLst>
            <a:outerShdw blurRad="292100" dist="139700" dir="2700000" algn="tl" rotWithShape="0">
              <a:srgbClr val="333333">
                <a:alpha val="65000"/>
              </a:srgbClr>
            </a:outerShdw>
          </a:effectLst>
        </p:spPr>
      </p:pic>
      <p:graphicFrame>
        <p:nvGraphicFramePr>
          <p:cNvPr id="15" name="Table 14"/>
          <p:cNvGraphicFramePr>
            <a:graphicFrameLocks noGrp="1"/>
          </p:cNvGraphicFramePr>
          <p:nvPr>
            <p:extLst>
              <p:ext uri="{D42A27DB-BD31-4B8C-83A1-F6EECF244321}">
                <p14:modId xmlns="" xmlns:p14="http://schemas.microsoft.com/office/powerpoint/2010/main" val="3244726815"/>
              </p:ext>
            </p:extLst>
          </p:nvPr>
        </p:nvGraphicFramePr>
        <p:xfrm>
          <a:off x="248738" y="1592321"/>
          <a:ext cx="11785602" cy="3108960"/>
        </p:xfrm>
        <a:graphic>
          <a:graphicData uri="http://schemas.openxmlformats.org/drawingml/2006/table">
            <a:tbl>
              <a:tblPr firstRow="1" bandRow="1"/>
              <a:tblGrid>
                <a:gridCol w="3262087">
                  <a:extLst>
                    <a:ext uri="{9D8B030D-6E8A-4147-A177-3AD203B41FA5}">
                      <a16:colId xmlns="" xmlns:a16="http://schemas.microsoft.com/office/drawing/2014/main" val="20000"/>
                    </a:ext>
                  </a:extLst>
                </a:gridCol>
                <a:gridCol w="1928278">
                  <a:extLst>
                    <a:ext uri="{9D8B030D-6E8A-4147-A177-3AD203B41FA5}">
                      <a16:colId xmlns="" xmlns:a16="http://schemas.microsoft.com/office/drawing/2014/main" val="20001"/>
                    </a:ext>
                  </a:extLst>
                </a:gridCol>
                <a:gridCol w="2254469">
                  <a:extLst>
                    <a:ext uri="{9D8B030D-6E8A-4147-A177-3AD203B41FA5}">
                      <a16:colId xmlns="" xmlns:a16="http://schemas.microsoft.com/office/drawing/2014/main" val="20002"/>
                    </a:ext>
                  </a:extLst>
                </a:gridCol>
                <a:gridCol w="4340768">
                  <a:extLst>
                    <a:ext uri="{9D8B030D-6E8A-4147-A177-3AD203B41FA5}">
                      <a16:colId xmlns="" xmlns:a16="http://schemas.microsoft.com/office/drawing/2014/main" val="20003"/>
                    </a:ext>
                  </a:extLst>
                </a:gridCol>
              </a:tblGrid>
              <a:tr h="677913">
                <a:tc>
                  <a:txBody>
                    <a:bodyPr/>
                    <a:lstStyle>
                      <a:lvl1pPr marL="0">
                        <a:defRPr b="1">
                          <a:solidFill>
                            <a:schemeClr val="lt1"/>
                          </a:solidFill>
                          <a:latin typeface="Calibri"/>
                        </a:defRPr>
                      </a:lvl1pPr>
                      <a:lvl2pPr marL="457200">
                        <a:defRPr b="1">
                          <a:solidFill>
                            <a:schemeClr val="lt1"/>
                          </a:solidFill>
                          <a:latin typeface="Calibri"/>
                        </a:defRPr>
                      </a:lvl2pPr>
                      <a:lvl3pPr marL="914400">
                        <a:defRPr b="1">
                          <a:solidFill>
                            <a:schemeClr val="lt1"/>
                          </a:solidFill>
                          <a:latin typeface="Calibri"/>
                        </a:defRPr>
                      </a:lvl3pPr>
                      <a:lvl4pPr marL="1371600">
                        <a:defRPr b="1">
                          <a:solidFill>
                            <a:schemeClr val="lt1"/>
                          </a:solidFill>
                          <a:latin typeface="Calibri"/>
                        </a:defRPr>
                      </a:lvl4pPr>
                      <a:lvl5pPr marL="1828800">
                        <a:defRPr b="1">
                          <a:solidFill>
                            <a:schemeClr val="lt1"/>
                          </a:solidFill>
                          <a:latin typeface="Calibri"/>
                        </a:defRPr>
                      </a:lvl5pPr>
                      <a:lvl6pPr marL="2286000">
                        <a:defRPr b="1">
                          <a:solidFill>
                            <a:schemeClr val="lt1"/>
                          </a:solidFill>
                          <a:latin typeface="Calibri"/>
                        </a:defRPr>
                      </a:lvl6pPr>
                      <a:lvl7pPr marL="2743200">
                        <a:defRPr b="1">
                          <a:solidFill>
                            <a:schemeClr val="lt1"/>
                          </a:solidFill>
                          <a:latin typeface="Calibri"/>
                        </a:defRPr>
                      </a:lvl7pPr>
                      <a:lvl8pPr marL="3200400">
                        <a:defRPr b="1">
                          <a:solidFill>
                            <a:schemeClr val="lt1"/>
                          </a:solidFill>
                          <a:latin typeface="Calibri"/>
                        </a:defRPr>
                      </a:lvl8pPr>
                      <a:lvl9pPr marL="3657600">
                        <a:defRPr b="1">
                          <a:solidFill>
                            <a:schemeClr val="lt1"/>
                          </a:solidFill>
                          <a:latin typeface="Calibri"/>
                        </a:defRPr>
                      </a:lvl9pPr>
                    </a:lstStyle>
                    <a:p>
                      <a:pPr algn="ctr"/>
                      <a:r>
                        <a:rPr lang="en-US" sz="2000" dirty="0" smtClean="0">
                          <a:latin typeface="+mn-lt"/>
                        </a:rPr>
                        <a:t>Services  Offered</a:t>
                      </a:r>
                      <a:endParaRPr lang="en-US" sz="2000"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C0504D"/>
                    </a:solidFill>
                  </a:tcPr>
                </a:tc>
                <a:tc>
                  <a:txBody>
                    <a:bodyPr/>
                    <a:lstStyle>
                      <a:lvl1pPr marL="0">
                        <a:defRPr b="1">
                          <a:solidFill>
                            <a:schemeClr val="lt1"/>
                          </a:solidFill>
                          <a:latin typeface="Calibri"/>
                        </a:defRPr>
                      </a:lvl1pPr>
                      <a:lvl2pPr marL="457200">
                        <a:defRPr b="1">
                          <a:solidFill>
                            <a:schemeClr val="lt1"/>
                          </a:solidFill>
                          <a:latin typeface="Calibri"/>
                        </a:defRPr>
                      </a:lvl2pPr>
                      <a:lvl3pPr marL="914400">
                        <a:defRPr b="1">
                          <a:solidFill>
                            <a:schemeClr val="lt1"/>
                          </a:solidFill>
                          <a:latin typeface="Calibri"/>
                        </a:defRPr>
                      </a:lvl3pPr>
                      <a:lvl4pPr marL="1371600">
                        <a:defRPr b="1">
                          <a:solidFill>
                            <a:schemeClr val="lt1"/>
                          </a:solidFill>
                          <a:latin typeface="Calibri"/>
                        </a:defRPr>
                      </a:lvl4pPr>
                      <a:lvl5pPr marL="1828800">
                        <a:defRPr b="1">
                          <a:solidFill>
                            <a:schemeClr val="lt1"/>
                          </a:solidFill>
                          <a:latin typeface="Calibri"/>
                        </a:defRPr>
                      </a:lvl5pPr>
                      <a:lvl6pPr marL="2286000">
                        <a:defRPr b="1">
                          <a:solidFill>
                            <a:schemeClr val="lt1"/>
                          </a:solidFill>
                          <a:latin typeface="Calibri"/>
                        </a:defRPr>
                      </a:lvl6pPr>
                      <a:lvl7pPr marL="2743200">
                        <a:defRPr b="1">
                          <a:solidFill>
                            <a:schemeClr val="lt1"/>
                          </a:solidFill>
                          <a:latin typeface="Calibri"/>
                        </a:defRPr>
                      </a:lvl7pPr>
                      <a:lvl8pPr marL="3200400">
                        <a:defRPr b="1">
                          <a:solidFill>
                            <a:schemeClr val="lt1"/>
                          </a:solidFill>
                          <a:latin typeface="Calibri"/>
                        </a:defRPr>
                      </a:lvl8pPr>
                      <a:lvl9pPr marL="3657600">
                        <a:defRPr b="1">
                          <a:solidFill>
                            <a:schemeClr val="lt1"/>
                          </a:solidFill>
                          <a:latin typeface="Calibri"/>
                        </a:defRPr>
                      </a:lvl9pPr>
                    </a:lstStyle>
                    <a:p>
                      <a:pPr algn="ctr"/>
                      <a:r>
                        <a:rPr lang="en-US" sz="2000" dirty="0" smtClean="0">
                          <a:latin typeface="+mn-lt"/>
                        </a:rPr>
                        <a:t>Launch Date</a:t>
                      </a:r>
                      <a:endParaRPr lang="en-US" sz="2000"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C0504D"/>
                    </a:solidFill>
                  </a:tcPr>
                </a:tc>
                <a:tc>
                  <a:txBody>
                    <a:bodyPr/>
                    <a:lstStyle>
                      <a:lvl1pPr marL="0">
                        <a:defRPr b="1">
                          <a:solidFill>
                            <a:schemeClr val="lt1"/>
                          </a:solidFill>
                          <a:latin typeface="Calibri"/>
                        </a:defRPr>
                      </a:lvl1pPr>
                      <a:lvl2pPr marL="457200">
                        <a:defRPr b="1">
                          <a:solidFill>
                            <a:schemeClr val="lt1"/>
                          </a:solidFill>
                          <a:latin typeface="Calibri"/>
                        </a:defRPr>
                      </a:lvl2pPr>
                      <a:lvl3pPr marL="914400">
                        <a:defRPr b="1">
                          <a:solidFill>
                            <a:schemeClr val="lt1"/>
                          </a:solidFill>
                          <a:latin typeface="Calibri"/>
                        </a:defRPr>
                      </a:lvl3pPr>
                      <a:lvl4pPr marL="1371600">
                        <a:defRPr b="1">
                          <a:solidFill>
                            <a:schemeClr val="lt1"/>
                          </a:solidFill>
                          <a:latin typeface="Calibri"/>
                        </a:defRPr>
                      </a:lvl4pPr>
                      <a:lvl5pPr marL="1828800">
                        <a:defRPr b="1">
                          <a:solidFill>
                            <a:schemeClr val="lt1"/>
                          </a:solidFill>
                          <a:latin typeface="Calibri"/>
                        </a:defRPr>
                      </a:lvl5pPr>
                      <a:lvl6pPr marL="2286000">
                        <a:defRPr b="1">
                          <a:solidFill>
                            <a:schemeClr val="lt1"/>
                          </a:solidFill>
                          <a:latin typeface="Calibri"/>
                        </a:defRPr>
                      </a:lvl6pPr>
                      <a:lvl7pPr marL="2743200">
                        <a:defRPr b="1">
                          <a:solidFill>
                            <a:schemeClr val="lt1"/>
                          </a:solidFill>
                          <a:latin typeface="Calibri"/>
                        </a:defRPr>
                      </a:lvl7pPr>
                      <a:lvl8pPr marL="3200400">
                        <a:defRPr b="1">
                          <a:solidFill>
                            <a:schemeClr val="lt1"/>
                          </a:solidFill>
                          <a:latin typeface="Calibri"/>
                        </a:defRPr>
                      </a:lvl8pPr>
                      <a:lvl9pPr marL="3657600">
                        <a:defRPr b="1">
                          <a:solidFill>
                            <a:schemeClr val="lt1"/>
                          </a:solidFill>
                          <a:latin typeface="Calibri"/>
                        </a:defRPr>
                      </a:lvl9pPr>
                    </a:lstStyle>
                    <a:p>
                      <a:pPr algn="ctr"/>
                      <a:r>
                        <a:rPr lang="en-US" sz="2000" dirty="0" smtClean="0">
                          <a:latin typeface="+mn-lt"/>
                        </a:rPr>
                        <a:t>Total  Number of Ambulances</a:t>
                      </a:r>
                      <a:endParaRPr lang="en-US" sz="2000"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C0504D"/>
                    </a:solidFill>
                  </a:tcPr>
                </a:tc>
                <a:tc>
                  <a:txBody>
                    <a:bodyPr/>
                    <a:lstStyle>
                      <a:lvl1pPr marL="0">
                        <a:defRPr b="1">
                          <a:solidFill>
                            <a:schemeClr val="lt1"/>
                          </a:solidFill>
                          <a:latin typeface="Calibri"/>
                        </a:defRPr>
                      </a:lvl1pPr>
                      <a:lvl2pPr marL="457200">
                        <a:defRPr b="1">
                          <a:solidFill>
                            <a:schemeClr val="lt1"/>
                          </a:solidFill>
                          <a:latin typeface="Calibri"/>
                        </a:defRPr>
                      </a:lvl2pPr>
                      <a:lvl3pPr marL="914400">
                        <a:defRPr b="1">
                          <a:solidFill>
                            <a:schemeClr val="lt1"/>
                          </a:solidFill>
                          <a:latin typeface="Calibri"/>
                        </a:defRPr>
                      </a:lvl3pPr>
                      <a:lvl4pPr marL="1371600">
                        <a:defRPr b="1">
                          <a:solidFill>
                            <a:schemeClr val="lt1"/>
                          </a:solidFill>
                          <a:latin typeface="Calibri"/>
                        </a:defRPr>
                      </a:lvl4pPr>
                      <a:lvl5pPr marL="1828800">
                        <a:defRPr b="1">
                          <a:solidFill>
                            <a:schemeClr val="lt1"/>
                          </a:solidFill>
                          <a:latin typeface="Calibri"/>
                        </a:defRPr>
                      </a:lvl5pPr>
                      <a:lvl6pPr marL="2286000">
                        <a:defRPr b="1">
                          <a:solidFill>
                            <a:schemeClr val="lt1"/>
                          </a:solidFill>
                          <a:latin typeface="Calibri"/>
                        </a:defRPr>
                      </a:lvl6pPr>
                      <a:lvl7pPr marL="2743200">
                        <a:defRPr b="1">
                          <a:solidFill>
                            <a:schemeClr val="lt1"/>
                          </a:solidFill>
                          <a:latin typeface="Calibri"/>
                        </a:defRPr>
                      </a:lvl7pPr>
                      <a:lvl8pPr marL="3200400">
                        <a:defRPr b="1">
                          <a:solidFill>
                            <a:schemeClr val="lt1"/>
                          </a:solidFill>
                          <a:latin typeface="Calibri"/>
                        </a:defRPr>
                      </a:lvl8pPr>
                      <a:lvl9pPr marL="3657600">
                        <a:defRPr b="1">
                          <a:solidFill>
                            <a:schemeClr val="lt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Beneficiaries</a:t>
                      </a:r>
                      <a:r>
                        <a:rPr lang="en-US" sz="2000" baseline="0" dirty="0" smtClean="0">
                          <a:latin typeface="+mn-lt"/>
                        </a:rPr>
                        <a:t> Served Since </a:t>
                      </a:r>
                      <a:r>
                        <a:rPr lang="en-US" sz="2000" dirty="0" smtClean="0">
                          <a:latin typeface="+mn-lt"/>
                        </a:rPr>
                        <a:t>Inception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(Till</a:t>
                      </a:r>
                      <a:r>
                        <a:rPr lang="en-US" sz="2000" baseline="0" dirty="0" smtClean="0">
                          <a:latin typeface="+mn-lt"/>
                        </a:rPr>
                        <a:t>  Mar’18)</a:t>
                      </a:r>
                      <a:endParaRPr lang="en-US" sz="2000" dirty="0" smtClean="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C0504D"/>
                    </a:solidFill>
                  </a:tcPr>
                </a:tc>
                <a:extLst>
                  <a:ext uri="{0D108BD9-81ED-4DB2-BD59-A6C34878D82A}">
                    <a16:rowId xmlns="" xmlns:a16="http://schemas.microsoft.com/office/drawing/2014/main" val="10000"/>
                  </a:ext>
                </a:extLst>
              </a:tr>
              <a:tr h="669014">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altLang="en-US" sz="2000" b="1" dirty="0" smtClean="0">
                          <a:latin typeface="+mn-lt"/>
                        </a:rPr>
                        <a:t>108 Mrityunjoy Emergency Service</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altLang="en-US" sz="2000" b="1" dirty="0" smtClean="0">
                          <a:latin typeface="+mn-lt"/>
                        </a:rPr>
                        <a:t>6th Nov’2008</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sz="2000" b="1" dirty="0" smtClean="0">
                          <a:latin typeface="+mn-lt"/>
                        </a:rPr>
                        <a:t>380 Surface</a:t>
                      </a:r>
                    </a:p>
                    <a:p>
                      <a:pPr algn="ctr"/>
                      <a:r>
                        <a:rPr lang="en-US" sz="2000" b="1" dirty="0" smtClean="0">
                          <a:latin typeface="+mn-lt"/>
                        </a:rPr>
                        <a:t>+ 6 Boat</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b="1" dirty="0" smtClean="0">
                          <a:latin typeface="+mn-lt"/>
                        </a:rPr>
                        <a:t>31,88,308</a:t>
                      </a:r>
                    </a:p>
                  </a:txBody>
                  <a:tcPr marL="121920" marR="12192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extLst>
                  <a:ext uri="{0D108BD9-81ED-4DB2-BD59-A6C34878D82A}">
                    <a16:rowId xmlns="" xmlns:a16="http://schemas.microsoft.com/office/drawing/2014/main" val="10001"/>
                  </a:ext>
                </a:extLst>
              </a:tr>
              <a:tr h="669014">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altLang="en-US" sz="2000" b="1" dirty="0" smtClean="0">
                          <a:latin typeface="+mn-lt"/>
                        </a:rPr>
                        <a:t>102 Inter Facility Transfer Service </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20000"/>
                      </a:srgbClr>
                    </a:solidFill>
                  </a:tcPr>
                </a:tc>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altLang="en-US" sz="2000" b="1" dirty="0" smtClean="0">
                          <a:latin typeface="+mn-lt"/>
                        </a:rPr>
                        <a:t>1</a:t>
                      </a:r>
                      <a:r>
                        <a:rPr lang="en-US" altLang="en-US" sz="2000" b="1" baseline="30000" dirty="0" smtClean="0">
                          <a:latin typeface="+mn-lt"/>
                        </a:rPr>
                        <a:t>st</a:t>
                      </a:r>
                      <a:r>
                        <a:rPr lang="en-US" altLang="en-US" sz="2000" b="1" dirty="0" smtClean="0">
                          <a:latin typeface="+mn-lt"/>
                        </a:rPr>
                        <a:t> Sep’2013 </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20000"/>
                      </a:srgbClr>
                    </a:solidFill>
                  </a:tcPr>
                </a:tc>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sz="2000" b="1" dirty="0" smtClean="0">
                          <a:latin typeface="+mn-lt"/>
                        </a:rPr>
                        <a:t>316 Surface</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20000"/>
                      </a:srgb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b="1" dirty="0" smtClean="0">
                          <a:solidFill>
                            <a:schemeClr val="tx1"/>
                          </a:solidFill>
                          <a:latin typeface="+mn-lt"/>
                          <a:ea typeface="+mn-ea"/>
                          <a:cs typeface="+mn-cs"/>
                        </a:rPr>
                        <a:t>6,32,898</a:t>
                      </a:r>
                    </a:p>
                    <a:p>
                      <a:endParaRPr lang="en-GB" sz="2000"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20000"/>
                      </a:srgbClr>
                    </a:solidFill>
                  </a:tcPr>
                </a:tc>
                <a:extLst>
                  <a:ext uri="{0D108BD9-81ED-4DB2-BD59-A6C34878D82A}">
                    <a16:rowId xmlns="" xmlns:a16="http://schemas.microsoft.com/office/drawing/2014/main" val="10002"/>
                  </a:ext>
                </a:extLst>
              </a:tr>
              <a:tr h="595524">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altLang="en-US" sz="2000" b="1" dirty="0" smtClean="0">
                          <a:latin typeface="+mn-lt"/>
                        </a:rPr>
                        <a:t>Adarani Drop Back Service</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altLang="en-US" sz="2000" b="1" dirty="0" smtClean="0">
                          <a:latin typeface="+mn-lt"/>
                        </a:rPr>
                        <a:t>30</a:t>
                      </a:r>
                      <a:r>
                        <a:rPr lang="en-US" altLang="en-US" sz="2000" b="1" baseline="30000" dirty="0" smtClean="0">
                          <a:latin typeface="+mn-lt"/>
                        </a:rPr>
                        <a:t>th</a:t>
                      </a:r>
                      <a:r>
                        <a:rPr lang="en-US" altLang="en-US" sz="2000" b="1" dirty="0" smtClean="0">
                          <a:latin typeface="+mn-lt"/>
                        </a:rPr>
                        <a:t> Jan’2012</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tc>
                  <a:txBody>
                    <a:bodyPr/>
                    <a:lstStyle>
                      <a:lvl1pPr marL="0">
                        <a:defRPr>
                          <a:solidFill>
                            <a:schemeClr val="dk1"/>
                          </a:solidFill>
                          <a:latin typeface="Calibri"/>
                        </a:defRPr>
                      </a:lvl1pPr>
                      <a:lvl2pPr marL="457200">
                        <a:defRPr>
                          <a:solidFill>
                            <a:schemeClr val="dk1"/>
                          </a:solidFill>
                          <a:latin typeface="Calibri"/>
                        </a:defRPr>
                      </a:lvl2pPr>
                      <a:lvl3pPr marL="914400">
                        <a:defRPr>
                          <a:solidFill>
                            <a:schemeClr val="dk1"/>
                          </a:solidFill>
                          <a:latin typeface="Calibri"/>
                        </a:defRPr>
                      </a:lvl3pPr>
                      <a:lvl4pPr marL="1371600">
                        <a:defRPr>
                          <a:solidFill>
                            <a:schemeClr val="dk1"/>
                          </a:solidFill>
                          <a:latin typeface="Calibri"/>
                        </a:defRPr>
                      </a:lvl4pPr>
                      <a:lvl5pPr marL="1828800">
                        <a:defRPr>
                          <a:solidFill>
                            <a:schemeClr val="dk1"/>
                          </a:solidFill>
                          <a:latin typeface="Calibri"/>
                        </a:defRPr>
                      </a:lvl5pPr>
                      <a:lvl6pPr marL="2286000">
                        <a:defRPr>
                          <a:solidFill>
                            <a:schemeClr val="dk1"/>
                          </a:solidFill>
                          <a:latin typeface="Calibri"/>
                        </a:defRPr>
                      </a:lvl6pPr>
                      <a:lvl7pPr marL="2743200">
                        <a:defRPr>
                          <a:solidFill>
                            <a:schemeClr val="dk1"/>
                          </a:solidFill>
                          <a:latin typeface="Calibri"/>
                        </a:defRPr>
                      </a:lvl7pPr>
                      <a:lvl8pPr marL="3200400">
                        <a:defRPr>
                          <a:solidFill>
                            <a:schemeClr val="dk1"/>
                          </a:solidFill>
                          <a:latin typeface="Calibri"/>
                        </a:defRPr>
                      </a:lvl8pPr>
                      <a:lvl9pPr marL="3657600">
                        <a:defRPr>
                          <a:solidFill>
                            <a:schemeClr val="dk1"/>
                          </a:solidFill>
                          <a:latin typeface="Calibri"/>
                        </a:defRPr>
                      </a:lvl9pPr>
                    </a:lstStyle>
                    <a:p>
                      <a:pPr algn="ctr"/>
                      <a:r>
                        <a:rPr lang="en-US" sz="2000" b="1" dirty="0" smtClean="0">
                          <a:latin typeface="+mn-lt"/>
                        </a:rPr>
                        <a:t>235</a:t>
                      </a:r>
                      <a:r>
                        <a:rPr lang="en-US" sz="2000" b="1" baseline="0" dirty="0" smtClean="0">
                          <a:latin typeface="+mn-lt"/>
                        </a:rPr>
                        <a:t> Surface</a:t>
                      </a:r>
                      <a:endParaRPr lang="en-US" sz="2000" b="1"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b="1" dirty="0" smtClean="0">
                          <a:solidFill>
                            <a:schemeClr val="tx1"/>
                          </a:solidFill>
                          <a:latin typeface="+mn-lt"/>
                        </a:rPr>
                        <a:t>13,01,166</a:t>
                      </a:r>
                    </a:p>
                    <a:p>
                      <a:endParaRPr lang="en-GB" sz="2000" dirty="0">
                        <a:latin typeface="+mn-lt"/>
                      </a:endParaRPr>
                    </a:p>
                  </a:txBody>
                  <a:tcPr marL="121920" marR="12192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504D">
                        <a:tint val="40000"/>
                      </a:srgbClr>
                    </a:solidFill>
                  </a:tcPr>
                </a:tc>
                <a:extLst>
                  <a:ext uri="{0D108BD9-81ED-4DB2-BD59-A6C34878D82A}">
                    <a16:rowId xmlns="" xmlns:a16="http://schemas.microsoft.com/office/drawing/2014/main" val="10003"/>
                  </a:ext>
                </a:extLst>
              </a:tr>
            </a:tbl>
          </a:graphicData>
        </a:graphic>
      </p:graphicFrame>
      <p:sp>
        <p:nvSpPr>
          <p:cNvPr id="14" name="Title 13"/>
          <p:cNvSpPr>
            <a:spLocks noGrp="1"/>
          </p:cNvSpPr>
          <p:nvPr>
            <p:ph type="title"/>
          </p:nvPr>
        </p:nvSpPr>
        <p:spPr/>
        <p:txBody>
          <a:bodyPr/>
          <a:lstStyle/>
          <a:p>
            <a:r>
              <a:rPr lang="en-US" dirty="0" smtClean="0"/>
              <a:t>Referral Transport Services</a:t>
            </a:r>
            <a:endParaRPr lang="en-US" dirty="0"/>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3236"/>
            <a:ext cx="10515600" cy="706930"/>
          </a:xfrm>
        </p:spPr>
        <p:txBody>
          <a:bodyPr>
            <a:normAutofit fontScale="90000"/>
          </a:bodyPr>
          <a:lstStyle/>
          <a:p>
            <a:r>
              <a:rPr lang="en-US" b="1" dirty="0" smtClean="0"/>
              <a:t>JSSK – Free Referral Transport </a:t>
            </a:r>
            <a:r>
              <a:rPr lang="en-US" sz="2400" b="1" dirty="0" smtClean="0"/>
              <a:t>(Action initiated)</a:t>
            </a:r>
            <a:endParaRPr lang="en-US" b="1" dirty="0"/>
          </a:p>
        </p:txBody>
      </p:sp>
      <p:sp>
        <p:nvSpPr>
          <p:cNvPr id="3" name="Content Placeholder 2"/>
          <p:cNvSpPr>
            <a:spLocks noGrp="1"/>
          </p:cNvSpPr>
          <p:nvPr>
            <p:ph idx="1"/>
          </p:nvPr>
        </p:nvSpPr>
        <p:spPr>
          <a:xfrm>
            <a:off x="838201" y="1415731"/>
            <a:ext cx="10515600" cy="4351338"/>
          </a:xfrm>
        </p:spPr>
        <p:txBody>
          <a:bodyPr>
            <a:noAutofit/>
          </a:bodyPr>
          <a:lstStyle/>
          <a:p>
            <a:pPr marL="457200" indent="-457200" algn="just">
              <a:buFont typeface="Wingdings" pitchFamily="2" charset="2"/>
              <a:buChar char="§"/>
            </a:pPr>
            <a:r>
              <a:rPr lang="en-US" sz="2400" dirty="0" smtClean="0"/>
              <a:t>Present status of Referral Transport Facilities:</a:t>
            </a:r>
          </a:p>
          <a:p>
            <a:pPr marL="914400" lvl="1" indent="-457200" algn="just">
              <a:buFont typeface="Wingdings" pitchFamily="2" charset="2"/>
              <a:buChar char="§"/>
            </a:pPr>
            <a:r>
              <a:rPr lang="en-US" dirty="0" smtClean="0"/>
              <a:t>108 </a:t>
            </a:r>
            <a:r>
              <a:rPr lang="en-US" dirty="0" err="1" smtClean="0"/>
              <a:t>Mrityunjoy</a:t>
            </a:r>
            <a:r>
              <a:rPr lang="en-US" dirty="0" smtClean="0"/>
              <a:t> Emergency Service = 380 numbers</a:t>
            </a:r>
          </a:p>
          <a:p>
            <a:pPr marL="914400" lvl="1" indent="-457200" algn="just">
              <a:buFont typeface="Wingdings" pitchFamily="2" charset="2"/>
              <a:buChar char="§"/>
            </a:pPr>
            <a:r>
              <a:rPr lang="en-US" dirty="0" smtClean="0"/>
              <a:t>Boat Ambulance = 6 numbers (2 </a:t>
            </a:r>
            <a:r>
              <a:rPr lang="en-US" dirty="0" smtClean="0">
                <a:cs typeface="Arial" panose="020B0604020202020204" pitchFamily="34" charset="0"/>
              </a:rPr>
              <a:t>night navigation boat</a:t>
            </a:r>
            <a:r>
              <a:rPr lang="en-US" dirty="0" smtClean="0"/>
              <a:t>)</a:t>
            </a:r>
          </a:p>
          <a:p>
            <a:pPr marL="914400" lvl="1" indent="-457200" algn="just">
              <a:buFont typeface="Wingdings" pitchFamily="2" charset="2"/>
              <a:buChar char="§"/>
            </a:pPr>
            <a:r>
              <a:rPr lang="en-US" dirty="0" smtClean="0"/>
              <a:t>102 Inter Facility Transfer Service = 316 numbers</a:t>
            </a:r>
          </a:p>
          <a:p>
            <a:pPr marL="914400" lvl="1" indent="-457200" algn="just">
              <a:buFont typeface="Wingdings" pitchFamily="2" charset="2"/>
              <a:buChar char="§"/>
            </a:pPr>
            <a:r>
              <a:rPr lang="en-US" dirty="0" err="1" smtClean="0"/>
              <a:t>Adarani</a:t>
            </a:r>
            <a:r>
              <a:rPr lang="en-US" dirty="0" smtClean="0"/>
              <a:t> Drop Back Service = 235 numbers</a:t>
            </a:r>
          </a:p>
          <a:p>
            <a:pPr marL="457200" indent="-457200" algn="just">
              <a:buFont typeface="Wingdings" pitchFamily="2" charset="2"/>
              <a:buChar char="§"/>
            </a:pPr>
            <a:r>
              <a:rPr lang="en-US" sz="2400" dirty="0" smtClean="0"/>
              <a:t>In the year 2017-18, </a:t>
            </a:r>
          </a:p>
          <a:p>
            <a:pPr marL="914400" lvl="1" indent="-457200" algn="just">
              <a:buFont typeface="Wingdings" pitchFamily="2" charset="2"/>
              <a:buChar char="§"/>
            </a:pPr>
            <a:r>
              <a:rPr lang="en-US" dirty="0" smtClean="0"/>
              <a:t>Total 1,43,919 pregnant women was transported by 108</a:t>
            </a:r>
          </a:p>
          <a:p>
            <a:pPr marL="914400" lvl="1" indent="-457200" algn="just">
              <a:buFont typeface="Wingdings" pitchFamily="2" charset="2"/>
              <a:buChar char="§"/>
            </a:pPr>
            <a:r>
              <a:rPr lang="en-US" dirty="0" smtClean="0"/>
              <a:t>41% of total patient transported (3,48,044) are pregnant women</a:t>
            </a:r>
          </a:p>
          <a:p>
            <a:pPr marL="914400" lvl="1" indent="-457200" algn="just">
              <a:buFont typeface="Wingdings" pitchFamily="2" charset="2"/>
              <a:buChar char="§"/>
            </a:pPr>
            <a:r>
              <a:rPr lang="en-US" dirty="0" smtClean="0"/>
              <a:t>33% of Institutional Delivery at Public Health Facility (4,42,316)</a:t>
            </a:r>
          </a:p>
          <a:p>
            <a:pPr marL="457200" indent="-457200" algn="just">
              <a:buFont typeface="Wingdings" pitchFamily="2" charset="2"/>
              <a:buChar char="§"/>
            </a:pPr>
            <a:r>
              <a:rPr lang="en-US" sz="2400" dirty="0" smtClean="0"/>
              <a:t>To ensure the transportation services for pregnant women from char and remote areas, </a:t>
            </a:r>
            <a:r>
              <a:rPr lang="en-US" sz="2400" b="1" dirty="0" smtClean="0"/>
              <a:t>local transport including boat </a:t>
            </a:r>
            <a:r>
              <a:rPr lang="en-US" sz="2400" dirty="0" smtClean="0"/>
              <a:t>has been arranged through District Health Society  by making areas based plan on case to case basis.</a:t>
            </a: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38" y="459720"/>
            <a:ext cx="10515600" cy="706930"/>
          </a:xfrm>
        </p:spPr>
        <p:txBody>
          <a:bodyPr>
            <a:normAutofit fontScale="90000"/>
          </a:bodyPr>
          <a:lstStyle/>
          <a:p>
            <a:r>
              <a:rPr lang="en-US" b="1" dirty="0" smtClean="0"/>
              <a:t>JSSK – Free Referral Transport </a:t>
            </a:r>
            <a:r>
              <a:rPr lang="en-US" sz="2400" b="1" dirty="0" smtClean="0"/>
              <a:t>(Action initiated)</a:t>
            </a:r>
            <a:endParaRPr lang="en-US" b="1" dirty="0"/>
          </a:p>
        </p:txBody>
      </p:sp>
      <p:sp>
        <p:nvSpPr>
          <p:cNvPr id="3" name="Content Placeholder 2"/>
          <p:cNvSpPr>
            <a:spLocks noGrp="1"/>
          </p:cNvSpPr>
          <p:nvPr>
            <p:ph idx="1"/>
          </p:nvPr>
        </p:nvSpPr>
        <p:spPr>
          <a:xfrm>
            <a:off x="283779" y="1463014"/>
            <a:ext cx="11382703" cy="4351338"/>
          </a:xfrm>
        </p:spPr>
        <p:txBody>
          <a:bodyPr>
            <a:noAutofit/>
          </a:bodyPr>
          <a:lstStyle/>
          <a:p>
            <a:pPr marL="457200" indent="-457200" algn="just">
              <a:buFont typeface="Wingdings" pitchFamily="2" charset="2"/>
              <a:buChar char="§"/>
            </a:pPr>
            <a:r>
              <a:rPr lang="en-US" sz="2400" dirty="0" smtClean="0"/>
              <a:t>To improve quality of services, total 245 new ambulances procured from State budget </a:t>
            </a:r>
          </a:p>
          <a:p>
            <a:pPr marL="914400" lvl="1" indent="-457200" algn="just">
              <a:buFont typeface="Wingdings" pitchFamily="2" charset="2"/>
              <a:buChar char="§"/>
            </a:pPr>
            <a:r>
              <a:rPr lang="en-US" dirty="0" smtClean="0"/>
              <a:t>95 deployed in December 2017</a:t>
            </a:r>
          </a:p>
          <a:p>
            <a:pPr marL="914400" lvl="1" indent="-457200" algn="just">
              <a:buFont typeface="Wingdings" pitchFamily="2" charset="2"/>
              <a:buChar char="§"/>
            </a:pPr>
            <a:r>
              <a:rPr lang="en-US" dirty="0" smtClean="0"/>
              <a:t>75 deployed in June 2018</a:t>
            </a:r>
          </a:p>
          <a:p>
            <a:pPr marL="914400" lvl="1" indent="-457200" algn="just">
              <a:buFont typeface="Wingdings" pitchFamily="2" charset="2"/>
              <a:buChar char="§"/>
            </a:pPr>
            <a:r>
              <a:rPr lang="en-US" dirty="0" smtClean="0"/>
              <a:t>Another 75 will be deployed shortly</a:t>
            </a:r>
          </a:p>
          <a:p>
            <a:pPr marL="457200" indent="-457200" algn="just">
              <a:buFont typeface="Wingdings" pitchFamily="2" charset="2"/>
              <a:buChar char="§"/>
            </a:pPr>
            <a:r>
              <a:rPr lang="en-US" sz="2400" dirty="0" smtClean="0">
                <a:cs typeface="Arial" panose="020B0604020202020204" pitchFamily="34" charset="0"/>
              </a:rPr>
              <a:t>Response time minimized to</a:t>
            </a:r>
          </a:p>
          <a:p>
            <a:pPr marL="914400" lvl="1" indent="-457200" algn="just">
              <a:buFont typeface="Wingdings" pitchFamily="2" charset="2"/>
              <a:buChar char="§"/>
            </a:pPr>
            <a:r>
              <a:rPr lang="en-US" dirty="0" smtClean="0">
                <a:cs typeface="Arial" panose="020B0604020202020204" pitchFamily="34" charset="0"/>
              </a:rPr>
              <a:t>Rural = 22:16 Minutes</a:t>
            </a:r>
          </a:p>
          <a:p>
            <a:pPr marL="914400" lvl="1" indent="-457200" algn="just">
              <a:buFont typeface="Wingdings" pitchFamily="2" charset="2"/>
              <a:buChar char="§"/>
            </a:pPr>
            <a:r>
              <a:rPr lang="en-US" dirty="0" smtClean="0">
                <a:cs typeface="Arial" panose="020B0604020202020204" pitchFamily="34" charset="0"/>
              </a:rPr>
              <a:t>Urban = 18:07 minutes</a:t>
            </a:r>
          </a:p>
          <a:p>
            <a:pPr marL="457200" indent="-457200" algn="just">
              <a:buFont typeface="Wingdings" pitchFamily="2" charset="2"/>
              <a:buChar char="§"/>
            </a:pPr>
            <a:r>
              <a:rPr lang="en-US" sz="2400" dirty="0" smtClean="0"/>
              <a:t>100 ambulances will be added in the </a:t>
            </a:r>
            <a:r>
              <a:rPr lang="en-US" sz="2400" dirty="0" err="1" smtClean="0"/>
              <a:t>Adarani</a:t>
            </a:r>
            <a:r>
              <a:rPr lang="en-US" sz="2400" dirty="0" smtClean="0"/>
              <a:t> drop back facility from the replaced ambulances</a:t>
            </a: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nvGraphicFramePr>
        <p:xfrm>
          <a:off x="203200" y="914400"/>
          <a:ext cx="5791200" cy="51553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Chart 16"/>
          <p:cNvGraphicFramePr/>
          <p:nvPr/>
        </p:nvGraphicFramePr>
        <p:xfrm>
          <a:off x="6197600" y="914399"/>
          <a:ext cx="5689600" cy="5123793"/>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txBox="1">
            <a:spLocks/>
          </p:cNvSpPr>
          <p:nvPr/>
        </p:nvSpPr>
        <p:spPr>
          <a:xfrm>
            <a:off x="252248" y="80316"/>
            <a:ext cx="5533697" cy="507831"/>
          </a:xfrm>
          <a:prstGeom prst="rect">
            <a:avLst/>
          </a:prstGeom>
        </p:spPr>
        <p:style>
          <a:lnRef idx="3">
            <a:schemeClr val="lt1"/>
          </a:lnRef>
          <a:fillRef idx="1">
            <a:schemeClr val="accent5"/>
          </a:fillRef>
          <a:effectRef idx="1">
            <a:schemeClr val="accent5"/>
          </a:effectRef>
          <a:fontRef idx="minor">
            <a:schemeClr val="lt1"/>
          </a:fontRef>
        </p:style>
        <p:txBody>
          <a:bodyPr vert="horz" wrap="square" lIns="91440" tIns="45720" rIns="91440" bIns="45720" rtlCol="0" anchor="ctr">
            <a:spAutoFit/>
          </a:bodyPr>
          <a:lstStyle/>
          <a:p>
            <a:pPr lvl="0">
              <a:lnSpc>
                <a:spcPct val="90000"/>
              </a:lnSpc>
              <a:spcBef>
                <a:spcPct val="0"/>
              </a:spcBef>
            </a:pPr>
            <a:r>
              <a:rPr lang="en-IN" sz="3000" dirty="0" smtClean="0"/>
              <a:t>Response Time(</a:t>
            </a:r>
            <a:r>
              <a:rPr lang="en-IN" sz="3000" dirty="0" err="1" smtClean="0"/>
              <a:t>mm:ss</a:t>
            </a:r>
            <a:r>
              <a:rPr lang="en-IN" sz="3000" dirty="0" smtClean="0"/>
              <a:t>)</a:t>
            </a:r>
            <a:endParaRPr kumimoji="0" lang="en-US" sz="30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MCH Services </a:t>
            </a:r>
            <a:r>
              <a:rPr lang="en-US" sz="2400" b="1" dirty="0" smtClean="0"/>
              <a:t>(Action initiated)</a:t>
            </a:r>
            <a:endParaRPr lang="en-US" b="1" dirty="0"/>
          </a:p>
        </p:txBody>
      </p:sp>
      <p:sp>
        <p:nvSpPr>
          <p:cNvPr id="3" name="Content Placeholder 2"/>
          <p:cNvSpPr>
            <a:spLocks noGrp="1"/>
          </p:cNvSpPr>
          <p:nvPr>
            <p:ph idx="1"/>
          </p:nvPr>
        </p:nvSpPr>
        <p:spPr>
          <a:xfrm>
            <a:off x="759374" y="1352658"/>
            <a:ext cx="10828282" cy="4351338"/>
          </a:xfrm>
        </p:spPr>
        <p:txBody>
          <a:bodyPr>
            <a:noAutofit/>
          </a:bodyPr>
          <a:lstStyle/>
          <a:p>
            <a:r>
              <a:rPr lang="en-US" sz="2400" dirty="0" smtClean="0"/>
              <a:t>RMNCH Services in all District Hospital. </a:t>
            </a:r>
          </a:p>
          <a:p>
            <a:r>
              <a:rPr lang="en-US" sz="2400" dirty="0" smtClean="0"/>
              <a:t>Constant efforts are being put  in Night Services at District Hospital &amp; FRU. </a:t>
            </a:r>
          </a:p>
          <a:p>
            <a:r>
              <a:rPr lang="en-US" sz="2400" dirty="0" smtClean="0"/>
              <a:t>Efforts to maintain the supply of medicine and reduce OOPE in all the facilities.   </a:t>
            </a:r>
          </a:p>
          <a:p>
            <a:r>
              <a:rPr lang="en-US" sz="2400" dirty="0" smtClean="0"/>
              <a:t>State increased the no. of FRUs from 69 to 74 in last one year based on to time to reach approach and population criteria. </a:t>
            </a:r>
          </a:p>
          <a:p>
            <a:r>
              <a:rPr lang="en-US" sz="2400" dirty="0" smtClean="0"/>
              <a:t>To functionalize the  current available FRUs state hold a meeting with all 2 year PG diploma in maternal health &amp; Anesthesia for rationalization the existing resources.</a:t>
            </a:r>
          </a:p>
          <a:p>
            <a:pPr algn="just"/>
            <a:r>
              <a:rPr lang="en-US" sz="2400" dirty="0" smtClean="0"/>
              <a:t>Special focus given on identification and tracking of High Risk Pregnant Women through MCTS.</a:t>
            </a:r>
          </a:p>
          <a:p>
            <a:pPr algn="just"/>
            <a:r>
              <a:rPr lang="en-US" sz="2400" dirty="0" smtClean="0"/>
              <a:t>District wise training of ANMs are being conducted for enhancing skills to ensure quality ANC.</a:t>
            </a:r>
          </a:p>
          <a:p>
            <a:pPr algn="just"/>
            <a:r>
              <a:rPr lang="en-IN" sz="2400" dirty="0" err="1" smtClean="0"/>
              <a:t>Dakshata</a:t>
            </a:r>
            <a:r>
              <a:rPr lang="en-US" sz="2400" dirty="0" smtClean="0"/>
              <a:t> </a:t>
            </a:r>
            <a:r>
              <a:rPr lang="en-US" sz="2400" dirty="0" smtClean="0"/>
              <a:t>Training is being imparted</a:t>
            </a:r>
          </a:p>
          <a:p>
            <a:pPr algn="just"/>
            <a:r>
              <a:rPr lang="en-US" sz="2400" dirty="0" smtClean="0"/>
              <a:t>Strengthening of VHND monitoring</a:t>
            </a:r>
          </a:p>
          <a:p>
            <a:pPr>
              <a:buNone/>
            </a:pPr>
            <a:endParaRPr lang="en-US" sz="2400" dirty="0" smtClean="0"/>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Performance of key impact indicators</a:t>
            </a:r>
            <a:endParaRPr lang="en-US" b="1" dirty="0"/>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163" y="43906"/>
            <a:ext cx="10515600" cy="864585"/>
          </a:xfrm>
        </p:spPr>
        <p:txBody>
          <a:bodyPr>
            <a:normAutofit/>
          </a:bodyPr>
          <a:lstStyle/>
          <a:p>
            <a:pPr algn="ctr"/>
            <a:r>
              <a:rPr lang="en-US" sz="4000" dirty="0" smtClean="0">
                <a:latin typeface="+mn-lt"/>
              </a:rPr>
              <a:t>We are improving care around birth</a:t>
            </a:r>
            <a:endParaRPr lang="en-US" sz="4000" dirty="0">
              <a:latin typeface="+mn-lt"/>
            </a:endParaRPr>
          </a:p>
        </p:txBody>
      </p:sp>
      <p:pic>
        <p:nvPicPr>
          <p:cNvPr id="6" name="Content Placeholder 3"/>
          <p:cNvPicPr>
            <a:picLocks noGrp="1" noChangeAspect="1"/>
          </p:cNvPicPr>
          <p:nvPr>
            <p:ph idx="1"/>
          </p:nvPr>
        </p:nvPicPr>
        <p:blipFill>
          <a:blip r:embed="rId2"/>
          <a:stretch>
            <a:fillRect/>
          </a:stretch>
        </p:blipFill>
        <p:spPr>
          <a:xfrm>
            <a:off x="381000" y="1302020"/>
            <a:ext cx="5905500" cy="4603480"/>
          </a:xfrm>
          <a:prstGeom prst="rect">
            <a:avLst/>
          </a:prstGeom>
        </p:spPr>
      </p:pic>
      <p:pic>
        <p:nvPicPr>
          <p:cNvPr id="5" name="Picture 2"/>
          <p:cNvPicPr>
            <a:picLocks noChangeAspect="1" noChangeArrowheads="1"/>
          </p:cNvPicPr>
          <p:nvPr/>
        </p:nvPicPr>
        <p:blipFill>
          <a:blip r:embed="rId3" cstate="print"/>
          <a:srcRect/>
          <a:stretch>
            <a:fillRect/>
          </a:stretch>
        </p:blipFill>
        <p:spPr bwMode="auto">
          <a:xfrm>
            <a:off x="6477000" y="1302020"/>
            <a:ext cx="5334000" cy="462253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2"/>
          </p:nvPr>
        </p:nvSpPr>
        <p:spPr>
          <a:xfrm>
            <a:off x="5784574" y="1639958"/>
            <a:ext cx="5853063" cy="1686854"/>
          </a:xfrm>
        </p:spPr>
        <p:txBody>
          <a:bodyPr>
            <a:normAutofit/>
          </a:bodyPr>
          <a:lstStyle/>
          <a:p>
            <a:pPr marL="0" indent="0" algn="ctr">
              <a:buNone/>
            </a:pPr>
            <a:r>
              <a:rPr lang="en-IN" sz="2400" dirty="0" smtClean="0"/>
              <a:t>All Medical colleges, District hospitals and high case load facilities </a:t>
            </a:r>
            <a:r>
              <a:rPr lang="en-IN" sz="2400" dirty="0" smtClean="0">
                <a:latin typeface="Calibri" panose="020F0502020204030204" pitchFamily="34" charset="0"/>
                <a:cs typeface="Calibri" panose="020F0502020204030204" pitchFamily="34" charset="0"/>
              </a:rPr>
              <a:t>(128 facilities)</a:t>
            </a:r>
            <a:r>
              <a:rPr lang="en-IN" sz="2400" dirty="0" smtClean="0"/>
              <a:t> are selected for quality improvement under LaQshya initiative   </a:t>
            </a:r>
            <a:endParaRPr lang="en-IN" sz="2400" dirty="0"/>
          </a:p>
        </p:txBody>
      </p:sp>
      <p:sp>
        <p:nvSpPr>
          <p:cNvPr id="10" name="Title 1"/>
          <p:cNvSpPr txBox="1">
            <a:spLocks/>
          </p:cNvSpPr>
          <p:nvPr/>
        </p:nvSpPr>
        <p:spPr>
          <a:xfrm>
            <a:off x="4303642" y="409148"/>
            <a:ext cx="7888357" cy="1017020"/>
          </a:xfrm>
          <a:prstGeom prst="rect">
            <a:avLst/>
          </a:prstGeom>
          <a:solidFill>
            <a:srgbClr val="C0000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smtClean="0">
                <a:solidFill>
                  <a:schemeClr val="bg1"/>
                </a:solidFill>
              </a:rPr>
              <a:t>Standardization of Labor Room to improve the care around birth</a:t>
            </a:r>
            <a:endParaRPr lang="en-US" sz="4000" dirty="0">
              <a:solidFill>
                <a:schemeClr val="bg1"/>
              </a:solidFill>
            </a:endParaRPr>
          </a:p>
        </p:txBody>
      </p:sp>
      <p:pic>
        <p:nvPicPr>
          <p:cNvPr id="5" name="Picture 4"/>
          <p:cNvPicPr>
            <a:picLocks noChangeAspect="1"/>
          </p:cNvPicPr>
          <p:nvPr/>
        </p:nvPicPr>
        <p:blipFill>
          <a:blip r:embed="rId2" cstate="print"/>
          <a:stretch>
            <a:fillRect/>
          </a:stretch>
        </p:blipFill>
        <p:spPr>
          <a:xfrm>
            <a:off x="3342108" y="2279580"/>
            <a:ext cx="1928037" cy="2570716"/>
          </a:xfrm>
          <a:prstGeom prst="rect">
            <a:avLst/>
          </a:prstGeom>
        </p:spPr>
      </p:pic>
      <p:pic>
        <p:nvPicPr>
          <p:cNvPr id="11" name="Picture 10"/>
          <p:cNvPicPr>
            <a:picLocks noChangeAspect="1"/>
          </p:cNvPicPr>
          <p:nvPr/>
        </p:nvPicPr>
        <p:blipFill rotWithShape="1">
          <a:blip r:embed="rId3" cstate="print"/>
          <a:srcRect t="34999"/>
          <a:stretch/>
        </p:blipFill>
        <p:spPr>
          <a:xfrm>
            <a:off x="5410604" y="4000115"/>
            <a:ext cx="2663955" cy="2734213"/>
          </a:xfrm>
          <a:prstGeom prst="rect">
            <a:avLst/>
          </a:prstGeom>
        </p:spPr>
      </p:pic>
      <p:pic>
        <p:nvPicPr>
          <p:cNvPr id="12" name="Picture 11"/>
          <p:cNvPicPr>
            <a:picLocks noChangeAspect="1"/>
          </p:cNvPicPr>
          <p:nvPr/>
        </p:nvPicPr>
        <p:blipFill rotWithShape="1">
          <a:blip r:embed="rId4" cstate="print"/>
          <a:srcRect l="6616" t="30339" r="10825" b="8571"/>
          <a:stretch/>
        </p:blipFill>
        <p:spPr>
          <a:xfrm>
            <a:off x="141260" y="1538514"/>
            <a:ext cx="2768894" cy="2731768"/>
          </a:xfrm>
          <a:prstGeom prst="rect">
            <a:avLst/>
          </a:prstGeom>
        </p:spPr>
      </p:pic>
      <p:sp>
        <p:nvSpPr>
          <p:cNvPr id="13" name="Curved Right Arrow 12"/>
          <p:cNvSpPr/>
          <p:nvPr/>
        </p:nvSpPr>
        <p:spPr>
          <a:xfrm rot="16590968">
            <a:off x="2236246" y="4013575"/>
            <a:ext cx="705426" cy="2220238"/>
          </a:xfrm>
          <a:prstGeom prst="curvedRightArrow">
            <a:avLst>
              <a:gd name="adj1" fmla="val 28940"/>
              <a:gd name="adj2" fmla="val 63307"/>
              <a:gd name="adj3" fmla="val 42582"/>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IN">
              <a:solidFill>
                <a:schemeClr val="tx1"/>
              </a:solidFill>
            </a:endParaRPr>
          </a:p>
        </p:txBody>
      </p:sp>
      <p:sp>
        <p:nvSpPr>
          <p:cNvPr id="15" name="Curved Right Arrow 14"/>
          <p:cNvSpPr/>
          <p:nvPr/>
        </p:nvSpPr>
        <p:spPr>
          <a:xfrm rot="19780481">
            <a:off x="4128299" y="5096599"/>
            <a:ext cx="971404" cy="1494755"/>
          </a:xfrm>
          <a:prstGeom prst="curvedRightArrow">
            <a:avLst>
              <a:gd name="adj1" fmla="val 28914"/>
              <a:gd name="adj2" fmla="val 82904"/>
              <a:gd name="adj3" fmla="val 35000"/>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IN">
              <a:solidFill>
                <a:schemeClr val="tx1"/>
              </a:solidFill>
            </a:endParaRPr>
          </a:p>
        </p:txBody>
      </p:sp>
      <p:pic>
        <p:nvPicPr>
          <p:cNvPr id="16" name="Picture 3"/>
          <p:cNvPicPr>
            <a:picLocks noChangeAspect="1" noChangeArrowheads="1"/>
          </p:cNvPicPr>
          <p:nvPr/>
        </p:nvPicPr>
        <p:blipFill rotWithShape="1">
          <a:blip r:embed="rId5" cstate="print"/>
          <a:srcRect l="4906" t="16745" r="18848" b="35849"/>
          <a:stretch/>
        </p:blipFill>
        <p:spPr bwMode="auto">
          <a:xfrm>
            <a:off x="8354958" y="3822736"/>
            <a:ext cx="3444102" cy="13882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76775913"/>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3923072" y="409148"/>
            <a:ext cx="8268928" cy="1017020"/>
          </a:xfrm>
          <a:prstGeom prst="rect">
            <a:avLst/>
          </a:prstGeom>
          <a:solidFill>
            <a:srgbClr val="C0000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smtClean="0">
                <a:solidFill>
                  <a:schemeClr val="bg1"/>
                </a:solidFill>
              </a:rPr>
              <a:t>Developed model training centers for Quality trainings </a:t>
            </a:r>
            <a:endParaRPr lang="en-US" sz="4000" dirty="0">
              <a:solidFill>
                <a:schemeClr val="bg1"/>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5809" y="1773335"/>
            <a:ext cx="3233102" cy="423983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923072" y="1644128"/>
            <a:ext cx="8268928" cy="191452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76805" y="3776613"/>
            <a:ext cx="3899451" cy="2832909"/>
          </a:xfrm>
          <a:prstGeom prst="rect">
            <a:avLst/>
          </a:prstGeom>
        </p:spPr>
      </p:pic>
      <p:sp>
        <p:nvSpPr>
          <p:cNvPr id="7" name="TextBox 6"/>
          <p:cNvSpPr txBox="1"/>
          <p:nvPr/>
        </p:nvSpPr>
        <p:spPr>
          <a:xfrm>
            <a:off x="3833620" y="3893254"/>
            <a:ext cx="3988476" cy="2862322"/>
          </a:xfrm>
          <a:prstGeom prst="rect">
            <a:avLst/>
          </a:prstGeom>
          <a:noFill/>
        </p:spPr>
        <p:txBody>
          <a:bodyPr wrap="square" rtlCol="0">
            <a:spAutoFit/>
          </a:bodyPr>
          <a:lstStyle/>
          <a:p>
            <a:pPr marL="285750" indent="-285750">
              <a:buFont typeface="Arial" panose="020B0604020202020204" pitchFamily="34" charset="0"/>
              <a:buChar char="•"/>
            </a:pPr>
            <a:r>
              <a:rPr lang="en-IN" dirty="0" smtClean="0"/>
              <a:t>To improve the Quality of service 31 O&amp; G Doctors are trained at National Skill Lab, Delhi</a:t>
            </a:r>
          </a:p>
          <a:p>
            <a:pPr marL="285750" indent="-285750">
              <a:buFont typeface="Arial" panose="020B0604020202020204" pitchFamily="34" charset="0"/>
              <a:buChar char="•"/>
            </a:pPr>
            <a:r>
              <a:rPr lang="en-IN" dirty="0" smtClean="0"/>
              <a:t>54 Dakshata trainers are developed in state for evidence based quality trainings.</a:t>
            </a:r>
          </a:p>
          <a:p>
            <a:pPr marL="285750" indent="-285750">
              <a:buFont typeface="Arial" panose="020B0604020202020204" pitchFamily="34" charset="0"/>
              <a:buChar char="•"/>
            </a:pPr>
            <a:r>
              <a:rPr lang="en-IN" dirty="0" smtClean="0"/>
              <a:t>20 Model SBA centers developed at State for capacity building of various MNH programs.    </a:t>
            </a:r>
          </a:p>
          <a:p>
            <a:endParaRPr lang="en-IN" dirty="0" smtClean="0"/>
          </a:p>
        </p:txBody>
      </p:sp>
    </p:spTree>
    <p:extLst>
      <p:ext uri="{BB962C8B-B14F-4D97-AF65-F5344CB8AC3E}">
        <p14:creationId xmlns:p14="http://schemas.microsoft.com/office/powerpoint/2010/main" xmlns="" val="244452047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407619" y="938876"/>
          <a:ext cx="11195802" cy="5367331"/>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p:cNvSpPr txBox="1">
            <a:spLocks/>
          </p:cNvSpPr>
          <p:nvPr/>
        </p:nvSpPr>
        <p:spPr>
          <a:xfrm>
            <a:off x="63064" y="63064"/>
            <a:ext cx="4903074" cy="507831"/>
          </a:xfrm>
          <a:prstGeom prst="rect">
            <a:avLst/>
          </a:prstGeom>
        </p:spPr>
        <p:style>
          <a:lnRef idx="3">
            <a:schemeClr val="lt1"/>
          </a:lnRef>
          <a:fillRef idx="1">
            <a:schemeClr val="accent5"/>
          </a:fillRef>
          <a:effectRef idx="1">
            <a:schemeClr val="accent5"/>
          </a:effectRef>
          <a:fontRef idx="minor">
            <a:schemeClr val="lt1"/>
          </a:fontRef>
        </p:style>
        <p:txBody>
          <a:bodyPr vert="horz" wrap="square" lIns="91440" tIns="45720" rIns="91440" bIns="45720" rtlCol="0" anchor="ctr">
            <a:spAutoFit/>
          </a:bodyPr>
          <a:lstStyle/>
          <a:p>
            <a:pPr marL="0" marR="0" lvl="0" indent="0" algn="l" defTabSz="914400" rtl="0" eaLnBrk="1" fontAlgn="auto" latinLnBrk="0" hangingPunct="1">
              <a:lnSpc>
                <a:spcPct val="90000"/>
              </a:lnSpc>
              <a:spcBef>
                <a:spcPct val="0"/>
              </a:spcBef>
              <a:spcAft>
                <a:spcPts val="0"/>
              </a:spcAft>
              <a:buClrTx/>
              <a:buSzTx/>
              <a:buFontTx/>
              <a:buNone/>
              <a:tabLst/>
              <a:defRPr lang="en-US" sz="1200" b="0" i="0" u="none" strike="noStrike" kern="1200" baseline="0">
                <a:solidFill>
                  <a:srgbClr val="000000"/>
                </a:solidFill>
                <a:latin typeface="Calibri"/>
                <a:ea typeface="Calibri"/>
                <a:cs typeface="Calibri"/>
              </a:defRPr>
            </a:pPr>
            <a:r>
              <a:rPr kumimoji="0" lang="en-US" sz="3000" b="0" i="0" u="none" strike="noStrike" kern="1200" cap="none" spc="0" normalizeH="0" baseline="0" noProof="0" dirty="0" smtClean="0">
                <a:ln>
                  <a:noFill/>
                </a:ln>
                <a:solidFill>
                  <a:schemeClr val="lt1"/>
                </a:solidFill>
                <a:effectLst/>
                <a:uLnTx/>
                <a:uFillTx/>
                <a:latin typeface="Calibri"/>
                <a:ea typeface="Calibri"/>
                <a:cs typeface="Calibri"/>
              </a:rPr>
              <a:t>Trend of C-Section Deliveries</a:t>
            </a:r>
            <a:endParaRPr kumimoji="0" lang="en-US" sz="3000" b="0" i="0" u="none" strike="noStrike" kern="1200" cap="none" spc="0" normalizeH="0" baseline="0" noProof="0" dirty="0">
              <a:ln>
                <a:noFill/>
              </a:ln>
              <a:solidFill>
                <a:schemeClr val="lt1"/>
              </a:solidFill>
              <a:effectLst/>
              <a:uLnTx/>
              <a:uFillTx/>
              <a:latin typeface="Calibri"/>
              <a:ea typeface="Calibri"/>
              <a:cs typeface="Calibri"/>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fontScale="90000"/>
          </a:bodyPr>
          <a:lstStyle/>
          <a:p>
            <a:r>
              <a:rPr lang="en-US" b="1" dirty="0" smtClean="0"/>
              <a:t>Improving Supportive Monitoring &amp; Supervision </a:t>
            </a:r>
            <a:r>
              <a:rPr lang="en-US" sz="2400" b="1" dirty="0" smtClean="0"/>
              <a:t>(Action initiated)</a:t>
            </a:r>
            <a:endParaRPr lang="en-US" b="1" dirty="0"/>
          </a:p>
        </p:txBody>
      </p:sp>
      <p:sp>
        <p:nvSpPr>
          <p:cNvPr id="3" name="Content Placeholder 2"/>
          <p:cNvSpPr>
            <a:spLocks noGrp="1"/>
          </p:cNvSpPr>
          <p:nvPr>
            <p:ph idx="1"/>
          </p:nvPr>
        </p:nvSpPr>
        <p:spPr>
          <a:xfrm>
            <a:off x="727842" y="1466192"/>
            <a:ext cx="10828282" cy="4572001"/>
          </a:xfrm>
        </p:spPr>
        <p:txBody>
          <a:bodyPr>
            <a:noAutofit/>
          </a:bodyPr>
          <a:lstStyle/>
          <a:p>
            <a:pPr marL="457200" indent="-457200" algn="just">
              <a:buFont typeface="Wingdings" pitchFamily="2" charset="2"/>
              <a:buChar char="§"/>
            </a:pPr>
            <a:r>
              <a:rPr lang="en-US" sz="2400" dirty="0" smtClean="0"/>
              <a:t>State has started </a:t>
            </a:r>
            <a:r>
              <a:rPr lang="en-US" sz="2400" b="1" dirty="0" smtClean="0">
                <a:solidFill>
                  <a:schemeClr val="accent2">
                    <a:lumMod val="75000"/>
                  </a:schemeClr>
                </a:solidFill>
              </a:rPr>
              <a:t>State CRM</a:t>
            </a:r>
            <a:r>
              <a:rPr lang="en-US" sz="2400" dirty="0" smtClean="0"/>
              <a:t> in the line of Common Review Mission of Govt. of India using the same TOR</a:t>
            </a:r>
          </a:p>
          <a:p>
            <a:pPr marL="914400" lvl="1" indent="-457200" algn="just">
              <a:buFont typeface="Wingdings" pitchFamily="2" charset="2"/>
              <a:buChar char="§"/>
            </a:pPr>
            <a:r>
              <a:rPr lang="en-US" dirty="0" smtClean="0"/>
              <a:t>1</a:t>
            </a:r>
            <a:r>
              <a:rPr lang="en-US" baseline="30000" dirty="0" smtClean="0"/>
              <a:t>st</a:t>
            </a:r>
            <a:r>
              <a:rPr lang="en-US" dirty="0" smtClean="0"/>
              <a:t> State CRM covers 3 district </a:t>
            </a:r>
            <a:r>
              <a:rPr lang="en-US" dirty="0" err="1" smtClean="0"/>
              <a:t>Cachar</a:t>
            </a:r>
            <a:r>
              <a:rPr lang="en-US" dirty="0" smtClean="0"/>
              <a:t>, </a:t>
            </a:r>
            <a:r>
              <a:rPr lang="en-US" dirty="0" err="1" smtClean="0"/>
              <a:t>Karimganj</a:t>
            </a:r>
            <a:r>
              <a:rPr lang="en-US" dirty="0" smtClean="0"/>
              <a:t> &amp; </a:t>
            </a:r>
            <a:r>
              <a:rPr lang="en-US" dirty="0" err="1" smtClean="0"/>
              <a:t>Hailakandi</a:t>
            </a:r>
            <a:r>
              <a:rPr lang="en-US" dirty="0" smtClean="0"/>
              <a:t>  from 27</a:t>
            </a:r>
            <a:r>
              <a:rPr lang="en-US" baseline="30000" dirty="0" smtClean="0"/>
              <a:t>th</a:t>
            </a:r>
            <a:r>
              <a:rPr lang="en-US" dirty="0" smtClean="0"/>
              <a:t> to 29</a:t>
            </a:r>
            <a:r>
              <a:rPr lang="en-US" baseline="30000" dirty="0" smtClean="0"/>
              <a:t>th</a:t>
            </a:r>
            <a:r>
              <a:rPr lang="en-US" dirty="0" smtClean="0"/>
              <a:t> November 2017 followed by Zonal Level Orientation Workshop on 30</a:t>
            </a:r>
            <a:r>
              <a:rPr lang="en-US" baseline="30000" dirty="0" smtClean="0"/>
              <a:t>th</a:t>
            </a:r>
            <a:r>
              <a:rPr lang="en-US" dirty="0" smtClean="0"/>
              <a:t> November 2017.</a:t>
            </a:r>
          </a:p>
          <a:p>
            <a:pPr marL="914400" lvl="1" indent="-457200" algn="just">
              <a:buFont typeface="Wingdings" pitchFamily="2" charset="2"/>
              <a:buChar char="§"/>
            </a:pPr>
            <a:r>
              <a:rPr lang="en-US" dirty="0" smtClean="0"/>
              <a:t>2</a:t>
            </a:r>
            <a:r>
              <a:rPr lang="en-US" baseline="30000" dirty="0" smtClean="0"/>
              <a:t>nd</a:t>
            </a:r>
            <a:r>
              <a:rPr lang="en-US" dirty="0" smtClean="0"/>
              <a:t> State CRM covers 6 districts viz.,  </a:t>
            </a:r>
            <a:r>
              <a:rPr lang="en-US" dirty="0" err="1" smtClean="0"/>
              <a:t>Dhubri</a:t>
            </a:r>
            <a:r>
              <a:rPr lang="en-US" dirty="0" smtClean="0"/>
              <a:t>,  </a:t>
            </a:r>
            <a:r>
              <a:rPr lang="en-US" dirty="0" err="1" smtClean="0"/>
              <a:t>Bongaigaon</a:t>
            </a:r>
            <a:r>
              <a:rPr lang="en-US" dirty="0" smtClean="0"/>
              <a:t>, </a:t>
            </a:r>
            <a:r>
              <a:rPr lang="en-US" dirty="0" err="1" smtClean="0"/>
              <a:t>Chirang</a:t>
            </a:r>
            <a:r>
              <a:rPr lang="en-US" dirty="0" smtClean="0"/>
              <a:t>, </a:t>
            </a:r>
            <a:r>
              <a:rPr lang="en-US" dirty="0" err="1" smtClean="0"/>
              <a:t>Kokrajhar</a:t>
            </a:r>
            <a:r>
              <a:rPr lang="en-US" dirty="0" smtClean="0"/>
              <a:t>, </a:t>
            </a:r>
            <a:r>
              <a:rPr lang="en-US" dirty="0" err="1" smtClean="0"/>
              <a:t>Goalpara</a:t>
            </a:r>
            <a:r>
              <a:rPr lang="en-US" dirty="0" smtClean="0"/>
              <a:t> &amp; South </a:t>
            </a:r>
            <a:r>
              <a:rPr lang="en-US" dirty="0" err="1" smtClean="0"/>
              <a:t>Salamara</a:t>
            </a:r>
            <a:r>
              <a:rPr lang="en-US" dirty="0" smtClean="0"/>
              <a:t>  from 4</a:t>
            </a:r>
            <a:r>
              <a:rPr lang="en-US" baseline="30000" dirty="0" smtClean="0"/>
              <a:t>th</a:t>
            </a:r>
            <a:r>
              <a:rPr lang="en-US" dirty="0" smtClean="0"/>
              <a:t> to 7</a:t>
            </a:r>
            <a:r>
              <a:rPr lang="en-US" baseline="30000" dirty="0" smtClean="0"/>
              <a:t>th</a:t>
            </a:r>
            <a:r>
              <a:rPr lang="en-US" dirty="0" smtClean="0"/>
              <a:t> June 2018 followed by Zonal level workshop on 8</a:t>
            </a:r>
            <a:r>
              <a:rPr lang="en-US" baseline="30000" dirty="0" smtClean="0"/>
              <a:t>th</a:t>
            </a:r>
            <a:r>
              <a:rPr lang="en-US" dirty="0" smtClean="0"/>
              <a:t> June 2018.</a:t>
            </a:r>
          </a:p>
          <a:p>
            <a:pPr marL="914400" lvl="1" indent="-457200" algn="just">
              <a:buFont typeface="Wingdings" pitchFamily="2" charset="2"/>
              <a:buChar char="§"/>
            </a:pPr>
            <a:r>
              <a:rPr lang="en-US" dirty="0" smtClean="0"/>
              <a:t>3</a:t>
            </a:r>
            <a:r>
              <a:rPr lang="en-US" baseline="30000" dirty="0" smtClean="0"/>
              <a:t>rd</a:t>
            </a:r>
            <a:r>
              <a:rPr lang="en-US" dirty="0" smtClean="0"/>
              <a:t> State CRM is scheduled from 25</a:t>
            </a:r>
            <a:r>
              <a:rPr lang="en-US" baseline="30000" dirty="0" smtClean="0"/>
              <a:t>th</a:t>
            </a:r>
            <a:r>
              <a:rPr lang="en-US" dirty="0" smtClean="0"/>
              <a:t> to 28</a:t>
            </a:r>
            <a:r>
              <a:rPr lang="en-US" baseline="30000" dirty="0" smtClean="0"/>
              <a:t>th</a:t>
            </a:r>
            <a:r>
              <a:rPr lang="en-US" dirty="0" smtClean="0"/>
              <a:t> June 2018 in </a:t>
            </a:r>
            <a:r>
              <a:rPr lang="en-US" dirty="0" err="1" smtClean="0"/>
              <a:t>Dhemaji</a:t>
            </a:r>
            <a:r>
              <a:rPr lang="en-US" dirty="0" smtClean="0"/>
              <a:t>, </a:t>
            </a:r>
            <a:r>
              <a:rPr lang="en-US" dirty="0" err="1" smtClean="0"/>
              <a:t>Lakhimpur</a:t>
            </a:r>
            <a:r>
              <a:rPr lang="en-US" dirty="0" smtClean="0"/>
              <a:t>, </a:t>
            </a:r>
            <a:r>
              <a:rPr lang="en-US" dirty="0" err="1" smtClean="0"/>
              <a:t>Sonitpur</a:t>
            </a:r>
            <a:r>
              <a:rPr lang="en-US" dirty="0" smtClean="0"/>
              <a:t> &amp; </a:t>
            </a:r>
            <a:r>
              <a:rPr lang="en-US" dirty="0" err="1" smtClean="0"/>
              <a:t>Udalguri</a:t>
            </a:r>
            <a:endParaRPr lang="en-US" dirty="0" smtClean="0"/>
          </a:p>
          <a:p>
            <a:pPr marL="457200" indent="-457200" algn="just">
              <a:buFont typeface="Wingdings" pitchFamily="2" charset="2"/>
              <a:buChar char="§"/>
            </a:pPr>
            <a:r>
              <a:rPr lang="en-US" sz="2400" dirty="0" smtClean="0"/>
              <a:t>Regular monitoring ensured from all components with special focus on FRU, SNCU, VHND etc.</a:t>
            </a:r>
            <a:endParaRPr lang="en-US" sz="2400" dirty="0"/>
          </a:p>
        </p:txBody>
      </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fontScale="90000"/>
          </a:bodyPr>
          <a:lstStyle/>
          <a:p>
            <a:r>
              <a:rPr lang="en-US" b="1" dirty="0" smtClean="0"/>
              <a:t>Ensuring availability of Drugs </a:t>
            </a:r>
            <a:r>
              <a:rPr lang="en-US" sz="2400" b="1" dirty="0" smtClean="0"/>
              <a:t>(Action initiated)</a:t>
            </a:r>
            <a:endParaRPr lang="en-US" b="1" dirty="0"/>
          </a:p>
        </p:txBody>
      </p:sp>
      <p:sp>
        <p:nvSpPr>
          <p:cNvPr id="3" name="Content Placeholder 2"/>
          <p:cNvSpPr>
            <a:spLocks noGrp="1"/>
          </p:cNvSpPr>
          <p:nvPr>
            <p:ph idx="1"/>
          </p:nvPr>
        </p:nvSpPr>
        <p:spPr>
          <a:xfrm>
            <a:off x="551793" y="1352667"/>
            <a:ext cx="11035863" cy="4764353"/>
          </a:xfrm>
        </p:spPr>
        <p:txBody>
          <a:bodyPr>
            <a:noAutofit/>
          </a:bodyPr>
          <a:lstStyle/>
          <a:p>
            <a:pPr marL="457200" indent="-457200" algn="just"/>
            <a:r>
              <a:rPr lang="en-US" sz="2400" dirty="0" smtClean="0"/>
              <a:t>State has notified EDL for </a:t>
            </a:r>
          </a:p>
          <a:p>
            <a:pPr marL="914400" lvl="1" indent="-457200" algn="just"/>
            <a:r>
              <a:rPr lang="en-US" dirty="0" smtClean="0"/>
              <a:t>SC =23, </a:t>
            </a:r>
          </a:p>
          <a:p>
            <a:pPr marL="914400" lvl="1" indent="-457200" algn="just"/>
            <a:r>
              <a:rPr lang="en-US" dirty="0" smtClean="0"/>
              <a:t>PHC / CHC= 149 &amp; </a:t>
            </a:r>
          </a:p>
          <a:p>
            <a:pPr marL="914400" lvl="1" indent="-457200" algn="just"/>
            <a:r>
              <a:rPr lang="en-US" dirty="0" smtClean="0"/>
              <a:t>DH / FRU/ SDCH  = 242</a:t>
            </a:r>
          </a:p>
          <a:p>
            <a:pPr marL="457200" indent="-457200" algn="just"/>
            <a:r>
              <a:rPr lang="en-US" sz="2400" dirty="0" smtClean="0"/>
              <a:t>A uniform patient wise Drugs issue register has been developed and circulated to all the hospitals of State for proper record keeping of issued drugs against the patient. </a:t>
            </a:r>
          </a:p>
          <a:p>
            <a:pPr marL="457200" indent="-457200" algn="just"/>
            <a:r>
              <a:rPr lang="en-US" sz="2400" dirty="0" smtClean="0"/>
              <a:t>Online drug monitoring system implemented along with Passbook System.</a:t>
            </a:r>
          </a:p>
          <a:p>
            <a:pPr marL="457200" indent="-457200" algn="just"/>
            <a:r>
              <a:rPr lang="en-US" sz="2400" dirty="0" smtClean="0"/>
              <a:t>Regular monitoring from State level on drugs stock out.</a:t>
            </a:r>
          </a:p>
          <a:p>
            <a:pPr marL="457200" indent="-457200" algn="just"/>
            <a:r>
              <a:rPr lang="en-US" sz="2400" dirty="0" smtClean="0"/>
              <a:t>Steps have been taken for availability of drugs at all facilities. </a:t>
            </a:r>
          </a:p>
          <a:p>
            <a:pPr marL="457200" indent="-457200" algn="just"/>
            <a:r>
              <a:rPr lang="en-US" sz="2400" dirty="0" smtClean="0"/>
              <a:t>State and District authority started monitoring the dispensing register along with prescription audit to ensure that patients are getting drugs as per need.</a:t>
            </a:r>
          </a:p>
          <a:p>
            <a:pPr marL="457200" indent="-457200" algn="just"/>
            <a:r>
              <a:rPr lang="en-US" sz="2400" dirty="0" smtClean="0"/>
              <a:t>Grievances </a:t>
            </a:r>
            <a:r>
              <a:rPr lang="en-US" sz="2400" dirty="0" err="1" smtClean="0"/>
              <a:t>redressal</a:t>
            </a:r>
            <a:r>
              <a:rPr lang="en-US" sz="2400" dirty="0" smtClean="0"/>
              <a:t> mechanism is in place through 104</a:t>
            </a:r>
            <a:endParaRPr lang="en-US" sz="2400" dirty="0"/>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2337"/>
          </a:xfrm>
        </p:spPr>
        <p:txBody>
          <a:bodyPr>
            <a:noAutofit/>
          </a:bodyPr>
          <a:lstStyle/>
          <a:p>
            <a:r>
              <a:rPr lang="en-US" b="1" dirty="0" smtClean="0"/>
              <a:t>Online Inventory Management System</a:t>
            </a:r>
            <a:endParaRPr lang="en-US" b="1" dirty="0"/>
          </a:p>
        </p:txBody>
      </p:sp>
      <p:pic>
        <p:nvPicPr>
          <p:cNvPr id="1026" name="Picture 2"/>
          <p:cNvPicPr>
            <a:picLocks noChangeAspect="1" noChangeArrowheads="1"/>
          </p:cNvPicPr>
          <p:nvPr/>
        </p:nvPicPr>
        <p:blipFill>
          <a:blip r:embed="rId2"/>
          <a:srcRect t="8750" b="10000"/>
          <a:stretch>
            <a:fillRect/>
          </a:stretch>
        </p:blipFill>
        <p:spPr bwMode="auto">
          <a:xfrm>
            <a:off x="347795" y="1371600"/>
            <a:ext cx="5690398" cy="420813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l="14056" t="8750" r="16164" b="11250"/>
          <a:stretch>
            <a:fillRect/>
          </a:stretch>
        </p:blipFill>
        <p:spPr bwMode="auto">
          <a:xfrm>
            <a:off x="6218240" y="1365294"/>
            <a:ext cx="5527071" cy="4073810"/>
          </a:xfrm>
          <a:prstGeom prst="rect">
            <a:avLst/>
          </a:prstGeom>
          <a:noFill/>
          <a:ln w="9525">
            <a:noFill/>
            <a:miter lim="800000"/>
            <a:headEnd/>
            <a:tailEnd/>
          </a:ln>
          <a:effectLst/>
        </p:spPr>
      </p:pic>
      <p:sp>
        <p:nvSpPr>
          <p:cNvPr id="6" name="TextBox 5"/>
          <p:cNvSpPr txBox="1"/>
          <p:nvPr/>
        </p:nvSpPr>
        <p:spPr>
          <a:xfrm>
            <a:off x="756745" y="5880538"/>
            <a:ext cx="4351283" cy="369332"/>
          </a:xfrm>
          <a:prstGeom prst="rect">
            <a:avLst/>
          </a:prstGeom>
          <a:noFill/>
        </p:spPr>
        <p:txBody>
          <a:bodyPr wrap="square" rtlCol="0">
            <a:spAutoFit/>
          </a:bodyPr>
          <a:lstStyle/>
          <a:p>
            <a:pPr algn="ctr"/>
            <a:r>
              <a:rPr lang="en-US" dirty="0" smtClean="0"/>
              <a:t>Online Inventory Management System</a:t>
            </a:r>
            <a:endParaRPr lang="en-US" dirty="0"/>
          </a:p>
        </p:txBody>
      </p:sp>
      <p:sp>
        <p:nvSpPr>
          <p:cNvPr id="7" name="TextBox 6"/>
          <p:cNvSpPr txBox="1"/>
          <p:nvPr/>
        </p:nvSpPr>
        <p:spPr>
          <a:xfrm>
            <a:off x="6364014" y="5922580"/>
            <a:ext cx="4987158" cy="369332"/>
          </a:xfrm>
          <a:prstGeom prst="rect">
            <a:avLst/>
          </a:prstGeom>
          <a:noFill/>
        </p:spPr>
        <p:txBody>
          <a:bodyPr wrap="square" rtlCol="0">
            <a:spAutoFit/>
          </a:bodyPr>
          <a:lstStyle/>
          <a:p>
            <a:pPr algn="ctr"/>
            <a:r>
              <a:rPr lang="en-US" dirty="0" smtClean="0"/>
              <a:t>Display of availability of Drugs in NHM Website</a:t>
            </a:r>
            <a:endParaRPr lang="en-US" dirty="0"/>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415790" y="1164134"/>
            <a:ext cx="792745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65138" lvl="0" indent="-465138" algn="just" fontAlgn="base">
              <a:spcBef>
                <a:spcPct val="0"/>
              </a:spcBef>
              <a:spcAft>
                <a:spcPct val="0"/>
              </a:spcAft>
              <a:buFont typeface="Wingdings" pitchFamily="2" charset="2"/>
              <a:buChar char="§"/>
            </a:pPr>
            <a:r>
              <a:rPr kumimoji="0" lang="en-US" sz="2400" b="0" i="0" u="none" strike="noStrike" cap="none" normalizeH="0" baseline="0" dirty="0" smtClean="0">
                <a:ln>
                  <a:noFill/>
                </a:ln>
                <a:solidFill>
                  <a:schemeClr val="tx1"/>
                </a:solidFill>
                <a:effectLst/>
                <a:cs typeface="Arial" pitchFamily="34" charset="0"/>
              </a:rPr>
              <a:t>To reduce </a:t>
            </a:r>
            <a:r>
              <a:rPr lang="en-IN" sz="2400" b="1" dirty="0" smtClean="0"/>
              <a:t>out of pocket expenses</a:t>
            </a:r>
          </a:p>
          <a:p>
            <a:pPr marL="465138" indent="-465138" algn="just" fontAlgn="base">
              <a:spcBef>
                <a:spcPct val="0"/>
              </a:spcBef>
              <a:spcAft>
                <a:spcPct val="0"/>
              </a:spcAft>
              <a:buFont typeface="Wingdings" pitchFamily="2" charset="2"/>
              <a:buChar char="§"/>
            </a:pPr>
            <a:r>
              <a:rPr lang="en-US" sz="2400" dirty="0" smtClean="0">
                <a:cs typeface="Arial" pitchFamily="34" charset="0"/>
              </a:rPr>
              <a:t>Services provided under Free Diagnostic Services</a:t>
            </a:r>
          </a:p>
          <a:p>
            <a:pPr marL="922338" lvl="1" indent="-465138" algn="just" fontAlgn="base">
              <a:spcBef>
                <a:spcPct val="0"/>
              </a:spcBef>
              <a:spcAft>
                <a:spcPct val="0"/>
              </a:spcAft>
              <a:buFont typeface="Wingdings" pitchFamily="2" charset="2"/>
              <a:buChar char="§"/>
            </a:pPr>
            <a:r>
              <a:rPr lang="en-US" sz="2400" dirty="0" smtClean="0">
                <a:cs typeface="Arial" pitchFamily="34" charset="0"/>
              </a:rPr>
              <a:t>CT Scan  (23 out of 28 districts operational)</a:t>
            </a:r>
          </a:p>
          <a:p>
            <a:pPr marL="922338" lvl="1" indent="-465138" algn="just" fontAlgn="base">
              <a:spcBef>
                <a:spcPct val="0"/>
              </a:spcBef>
              <a:spcAft>
                <a:spcPct val="0"/>
              </a:spcAft>
              <a:buFont typeface="Wingdings" pitchFamily="2" charset="2"/>
              <a:buChar char="§"/>
            </a:pPr>
            <a:r>
              <a:rPr lang="en-US" sz="2400" dirty="0" smtClean="0">
                <a:cs typeface="Arial" pitchFamily="34" charset="0"/>
              </a:rPr>
              <a:t>X- Ray  (88 out of 99 facilities operational)</a:t>
            </a:r>
          </a:p>
          <a:p>
            <a:pPr marL="922338" lvl="1" indent="-465138" algn="just" fontAlgn="base">
              <a:spcBef>
                <a:spcPct val="0"/>
              </a:spcBef>
              <a:spcAft>
                <a:spcPct val="0"/>
              </a:spcAft>
              <a:buFont typeface="Wingdings" pitchFamily="2" charset="2"/>
              <a:buChar char="§"/>
            </a:pPr>
            <a:r>
              <a:rPr lang="en-US" sz="2400" dirty="0" smtClean="0">
                <a:cs typeface="Arial" pitchFamily="34" charset="0"/>
              </a:rPr>
              <a:t>Laboratory services (25 out of 28 districts operational) </a:t>
            </a:r>
          </a:p>
          <a:p>
            <a:pPr marL="465138" indent="-465138" algn="just" fontAlgn="base">
              <a:spcBef>
                <a:spcPct val="0"/>
              </a:spcBef>
              <a:spcAft>
                <a:spcPct val="0"/>
              </a:spcAft>
              <a:buFont typeface="Wingdings" pitchFamily="2" charset="2"/>
              <a:buChar char="§"/>
            </a:pPr>
            <a:r>
              <a:rPr lang="en-US" sz="2400" dirty="0" smtClean="0">
                <a:cs typeface="Arial" pitchFamily="34" charset="0"/>
              </a:rPr>
              <a:t>Free of cost services irrespective of APL/BPL status</a:t>
            </a:r>
          </a:p>
          <a:p>
            <a:pPr marL="465138" indent="-465138" algn="just" fontAlgn="base">
              <a:spcBef>
                <a:spcPct val="0"/>
              </a:spcBef>
              <a:spcAft>
                <a:spcPct val="0"/>
              </a:spcAft>
              <a:buFont typeface="Wingdings" pitchFamily="2" charset="2"/>
              <a:buChar char="§"/>
            </a:pPr>
            <a:r>
              <a:rPr lang="en-US" sz="2400" dirty="0" smtClean="0">
                <a:cs typeface="Arial" pitchFamily="34" charset="0"/>
              </a:rPr>
              <a:t>Launched on 11</a:t>
            </a:r>
            <a:r>
              <a:rPr lang="en-US" sz="2400" baseline="30000" dirty="0" smtClean="0">
                <a:cs typeface="Arial" pitchFamily="34" charset="0"/>
              </a:rPr>
              <a:t>th</a:t>
            </a:r>
            <a:r>
              <a:rPr lang="en-US" sz="2400" dirty="0" smtClean="0">
                <a:cs typeface="Arial" pitchFamily="34" charset="0"/>
              </a:rPr>
              <a:t> May 2017 (CT &amp; X-Ray) and 2</a:t>
            </a:r>
            <a:r>
              <a:rPr lang="en-US" sz="2400" baseline="30000" dirty="0" smtClean="0">
                <a:cs typeface="Arial" pitchFamily="34" charset="0"/>
              </a:rPr>
              <a:t>nd</a:t>
            </a:r>
            <a:r>
              <a:rPr lang="en-US" sz="2400" dirty="0" smtClean="0">
                <a:cs typeface="Arial" pitchFamily="34" charset="0"/>
              </a:rPr>
              <a:t> October 2017 (Laboratory) under PPP</a:t>
            </a:r>
            <a:r>
              <a:rPr kumimoji="0" lang="en-US" sz="2400" b="0" i="0" u="none" strike="noStrike" cap="none" normalizeH="0" baseline="0" dirty="0" smtClean="0">
                <a:ln>
                  <a:noFill/>
                </a:ln>
                <a:solidFill>
                  <a:schemeClr val="tx1"/>
                </a:solidFill>
                <a:effectLst/>
                <a:cs typeface="Arial" pitchFamily="34" charset="0"/>
              </a:rPr>
              <a:t> </a:t>
            </a:r>
            <a:endParaRPr lang="en-US" sz="2400" dirty="0" smtClean="0">
              <a:cs typeface="Arial" pitchFamily="34" charset="0"/>
            </a:endParaRPr>
          </a:p>
          <a:p>
            <a:pPr marL="465138" indent="-465138" algn="just" fontAlgn="base">
              <a:spcBef>
                <a:spcPct val="0"/>
              </a:spcBef>
              <a:spcAft>
                <a:spcPct val="0"/>
              </a:spcAft>
              <a:buFont typeface="Wingdings" pitchFamily="2" charset="2"/>
              <a:buChar char="§"/>
            </a:pPr>
            <a:r>
              <a:rPr lang="en-IN" sz="2400" dirty="0" smtClean="0">
                <a:ea typeface="Times New Roman"/>
                <a:cs typeface="Times New Roman"/>
              </a:rPr>
              <a:t>Number of Patients availed </a:t>
            </a:r>
            <a:r>
              <a:rPr kumimoji="0" lang="en-US" sz="2400" b="0" i="0" u="none" strike="noStrike" cap="none" normalizeH="0" baseline="0" dirty="0" smtClean="0">
                <a:ln>
                  <a:noFill/>
                </a:ln>
                <a:solidFill>
                  <a:schemeClr val="tx1"/>
                </a:solidFill>
                <a:effectLst/>
                <a:cs typeface="Arial" pitchFamily="34" charset="0"/>
              </a:rPr>
              <a:t>services as on 14</a:t>
            </a:r>
            <a:r>
              <a:rPr kumimoji="0" lang="en-US" sz="2400" b="0" i="0" u="none" strike="noStrike" cap="none" normalizeH="0" baseline="30000" dirty="0" smtClean="0">
                <a:ln>
                  <a:noFill/>
                </a:ln>
                <a:solidFill>
                  <a:schemeClr val="tx1"/>
                </a:solidFill>
                <a:effectLst/>
                <a:cs typeface="Arial" pitchFamily="34" charset="0"/>
              </a:rPr>
              <a:t>th</a:t>
            </a:r>
            <a:r>
              <a:rPr kumimoji="0" lang="en-US" sz="2400" b="0" i="0" u="none" strike="noStrike" cap="none" normalizeH="0" baseline="0" dirty="0" smtClean="0">
                <a:ln>
                  <a:noFill/>
                </a:ln>
                <a:solidFill>
                  <a:schemeClr val="tx1"/>
                </a:solidFill>
                <a:effectLst/>
                <a:cs typeface="Arial" pitchFamily="34" charset="0"/>
              </a:rPr>
              <a:t> June 2018:</a:t>
            </a:r>
          </a:p>
          <a:p>
            <a:pPr marL="922338" lvl="1" indent="-465138" algn="just" fontAlgn="base">
              <a:spcBef>
                <a:spcPct val="0"/>
              </a:spcBef>
              <a:spcAft>
                <a:spcPct val="0"/>
              </a:spcAft>
              <a:buFont typeface="Wingdings" pitchFamily="2" charset="2"/>
              <a:buChar char="§"/>
            </a:pPr>
            <a:r>
              <a:rPr lang="en-IN" sz="2400" dirty="0" smtClean="0">
                <a:ea typeface="Times New Roman"/>
                <a:cs typeface="Times New Roman"/>
              </a:rPr>
              <a:t>X-Ray Services = </a:t>
            </a:r>
            <a:r>
              <a:rPr lang="en-US" sz="2400" dirty="0" smtClean="0"/>
              <a:t>3,29,567</a:t>
            </a:r>
            <a:endParaRPr lang="en-US" sz="2400" dirty="0" smtClean="0">
              <a:ea typeface="Times New Roman"/>
              <a:cs typeface="Times New Roman"/>
            </a:endParaRPr>
          </a:p>
          <a:p>
            <a:pPr marL="922338" lvl="1" indent="-465138" algn="just" fontAlgn="base">
              <a:spcBef>
                <a:spcPct val="0"/>
              </a:spcBef>
              <a:spcAft>
                <a:spcPct val="0"/>
              </a:spcAft>
              <a:buFont typeface="Wingdings" pitchFamily="2" charset="2"/>
              <a:buChar char="§"/>
            </a:pPr>
            <a:r>
              <a:rPr lang="en-IN" sz="2400" dirty="0" smtClean="0">
                <a:ea typeface="Times New Roman"/>
                <a:cs typeface="Times New Roman"/>
              </a:rPr>
              <a:t>CT-Scan Services = </a:t>
            </a:r>
            <a:r>
              <a:rPr lang="en-US" sz="2400" dirty="0" smtClean="0"/>
              <a:t>1,19,449</a:t>
            </a:r>
            <a:endParaRPr lang="en-IN" sz="2400" dirty="0" smtClean="0">
              <a:ea typeface="Times New Roman"/>
              <a:cs typeface="Times New Roman"/>
            </a:endParaRPr>
          </a:p>
          <a:p>
            <a:pPr marL="922338" lvl="1" indent="-465138" algn="just" fontAlgn="base">
              <a:spcBef>
                <a:spcPct val="0"/>
              </a:spcBef>
              <a:spcAft>
                <a:spcPct val="0"/>
              </a:spcAft>
              <a:buFont typeface="Wingdings" pitchFamily="2" charset="2"/>
              <a:buChar char="§"/>
            </a:pPr>
            <a:r>
              <a:rPr lang="en-IN" sz="2400" dirty="0" smtClean="0">
                <a:ea typeface="Times New Roman"/>
                <a:cs typeface="Times New Roman"/>
              </a:rPr>
              <a:t>Laboratory Services = </a:t>
            </a:r>
            <a:r>
              <a:rPr lang="en-US" sz="2400" dirty="0" smtClean="0"/>
              <a:t>5,86,611</a:t>
            </a:r>
            <a:endParaRPr lang="en-US" sz="2400" dirty="0" smtClean="0">
              <a:ea typeface="Times New Roman"/>
              <a:cs typeface="Times New Roman"/>
            </a:endParaRPr>
          </a:p>
        </p:txBody>
      </p:sp>
      <p:pic>
        <p:nvPicPr>
          <p:cNvPr id="14" name="Picture 13" descr="C:\Users\hp\Desktop\rahul d\free diagnostics.jpg"/>
          <p:cNvPicPr/>
          <p:nvPr/>
        </p:nvPicPr>
        <p:blipFill>
          <a:blip r:embed="rId2" cstate="print"/>
          <a:srcRect/>
          <a:stretch>
            <a:fillRect/>
          </a:stretch>
        </p:blipFill>
        <p:spPr bwMode="auto">
          <a:xfrm>
            <a:off x="8471104" y="1276594"/>
            <a:ext cx="3286687" cy="2019056"/>
          </a:xfrm>
          <a:prstGeom prst="rect">
            <a:avLst/>
          </a:prstGeom>
          <a:noFill/>
          <a:ln w="9525">
            <a:noFill/>
            <a:miter lim="800000"/>
            <a:headEnd/>
            <a:tailEnd/>
          </a:ln>
        </p:spPr>
      </p:pic>
      <p:pic>
        <p:nvPicPr>
          <p:cNvPr id="15" name="Picture 3" descr="C:\Monthly Report\2017-18\Other Works\CRM\11th CRM\CRM PPT\Ref\Pending  correction\XRay.jpg"/>
          <p:cNvPicPr>
            <a:picLocks noChangeAspect="1" noChangeArrowheads="1"/>
          </p:cNvPicPr>
          <p:nvPr/>
        </p:nvPicPr>
        <p:blipFill>
          <a:blip r:embed="rId3" cstate="print"/>
          <a:srcRect/>
          <a:stretch>
            <a:fillRect/>
          </a:stretch>
        </p:blipFill>
        <p:spPr bwMode="auto">
          <a:xfrm>
            <a:off x="8485391" y="3314699"/>
            <a:ext cx="3357797" cy="1577557"/>
          </a:xfrm>
          <a:prstGeom prst="rect">
            <a:avLst/>
          </a:prstGeom>
          <a:noFill/>
        </p:spPr>
      </p:pic>
      <p:pic>
        <p:nvPicPr>
          <p:cNvPr id="16" name="Picture 2" descr="C:\Monthly Report\2017-18\Other Works\CRM\11th CRM\CRM PPT\Ref\Pending  correction\CT_Scan.jpg"/>
          <p:cNvPicPr>
            <a:picLocks noChangeAspect="1" noChangeArrowheads="1"/>
          </p:cNvPicPr>
          <p:nvPr/>
        </p:nvPicPr>
        <p:blipFill>
          <a:blip r:embed="rId4" cstate="print"/>
          <a:srcRect/>
          <a:stretch>
            <a:fillRect/>
          </a:stretch>
        </p:blipFill>
        <p:spPr bwMode="auto">
          <a:xfrm>
            <a:off x="8480556" y="4972049"/>
            <a:ext cx="3312050" cy="1633701"/>
          </a:xfrm>
          <a:prstGeom prst="rect">
            <a:avLst/>
          </a:prstGeom>
          <a:noFill/>
        </p:spPr>
      </p:pic>
      <p:sp>
        <p:nvSpPr>
          <p:cNvPr id="7" name="Title 1"/>
          <p:cNvSpPr txBox="1">
            <a:spLocks/>
          </p:cNvSpPr>
          <p:nvPr/>
        </p:nvSpPr>
        <p:spPr>
          <a:xfrm>
            <a:off x="495300" y="131266"/>
            <a:ext cx="10515600" cy="925020"/>
          </a:xfrm>
          <a:prstGeom prst="rect">
            <a:avLst/>
          </a:prstGeom>
        </p:spPr>
        <p:txBody>
          <a:bodyPr vert="horz" lIns="91440" tIns="45720" rIns="91440" bIns="45720" rtlCol="0" anchor="ctr">
            <a:normAutofit/>
          </a:bodyPr>
          <a:lstStyle/>
          <a:p>
            <a:pPr lvl="0" algn="just">
              <a:lnSpc>
                <a:spcPct val="90000"/>
              </a:lnSpc>
              <a:spcBef>
                <a:spcPct val="0"/>
              </a:spcBef>
            </a:pPr>
            <a:r>
              <a:rPr lang="en-IN" sz="4400" b="1" dirty="0" smtClean="0"/>
              <a:t>Free Diagnostics Services</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Strengthening Lab Services </a:t>
            </a:r>
            <a:r>
              <a:rPr lang="en-US" sz="2400" b="1" dirty="0" smtClean="0"/>
              <a:t>(Action initiated)</a:t>
            </a:r>
            <a:endParaRPr lang="en-US" b="1" dirty="0"/>
          </a:p>
        </p:txBody>
      </p:sp>
      <p:sp>
        <p:nvSpPr>
          <p:cNvPr id="3" name="Content Placeholder 2"/>
          <p:cNvSpPr>
            <a:spLocks noGrp="1"/>
          </p:cNvSpPr>
          <p:nvPr>
            <p:ph idx="1"/>
          </p:nvPr>
        </p:nvSpPr>
        <p:spPr>
          <a:xfrm>
            <a:off x="743609" y="1478782"/>
            <a:ext cx="10828282" cy="4351338"/>
          </a:xfrm>
        </p:spPr>
        <p:txBody>
          <a:bodyPr>
            <a:noAutofit/>
          </a:bodyPr>
          <a:lstStyle/>
          <a:p>
            <a:pPr marL="457200" indent="-457200" algn="just">
              <a:spcBef>
                <a:spcPts val="0"/>
              </a:spcBef>
              <a:spcAft>
                <a:spcPts val="600"/>
              </a:spcAft>
            </a:pPr>
            <a:r>
              <a:rPr lang="en-US" sz="2400" dirty="0" smtClean="0"/>
              <a:t>The gap identified are rectified and taken care of</a:t>
            </a:r>
          </a:p>
          <a:p>
            <a:pPr marL="457200" indent="-457200" algn="just">
              <a:spcBef>
                <a:spcPts val="0"/>
              </a:spcBef>
              <a:spcAft>
                <a:spcPts val="600"/>
              </a:spcAft>
            </a:pPr>
            <a:r>
              <a:rPr lang="en-US" sz="2400" dirty="0" smtClean="0"/>
              <a:t>The issues raised by 11</a:t>
            </a:r>
            <a:r>
              <a:rPr lang="en-US" sz="2400" baseline="30000" dirty="0" smtClean="0"/>
              <a:t>th</a:t>
            </a:r>
            <a:r>
              <a:rPr lang="en-US" sz="2400" dirty="0" smtClean="0"/>
              <a:t> CRM have already been brought into the notice of service provider in several review meetings held with the Service Provider</a:t>
            </a:r>
          </a:p>
          <a:p>
            <a:pPr marL="457200" indent="-457200" algn="just">
              <a:spcBef>
                <a:spcPts val="0"/>
              </a:spcBef>
              <a:spcAft>
                <a:spcPts val="600"/>
              </a:spcAft>
            </a:pPr>
            <a:r>
              <a:rPr lang="en-US" sz="2400" dirty="0" smtClean="0"/>
              <a:t>Now, services of Free Diagnostics services under PPP have been improved</a:t>
            </a:r>
          </a:p>
          <a:p>
            <a:pPr marL="457200" indent="-457200" algn="just">
              <a:spcBef>
                <a:spcPts val="0"/>
              </a:spcBef>
              <a:spcAft>
                <a:spcPts val="600"/>
              </a:spcAft>
            </a:pPr>
            <a:r>
              <a:rPr lang="en-US" sz="2400" dirty="0" smtClean="0"/>
              <a:t>24 hours service already started in District Hospitals</a:t>
            </a:r>
          </a:p>
          <a:p>
            <a:pPr marL="457200" indent="-457200" algn="just">
              <a:spcBef>
                <a:spcPts val="0"/>
              </a:spcBef>
              <a:spcAft>
                <a:spcPts val="600"/>
              </a:spcAft>
            </a:pPr>
            <a:r>
              <a:rPr lang="en-US" sz="2400" dirty="0" smtClean="0"/>
              <a:t>State has decided to improve the Laboratory services at PHC/ CHC/ SDCH through existing Laboratory Technician working under H&amp;FW Department (Regular &amp; Contractual) as discussed in NPCC.</a:t>
            </a:r>
          </a:p>
          <a:p>
            <a:pPr marL="457200" indent="-457200" algn="just">
              <a:spcBef>
                <a:spcPts val="0"/>
              </a:spcBef>
              <a:spcAft>
                <a:spcPts val="600"/>
              </a:spcAft>
            </a:pPr>
            <a:r>
              <a:rPr lang="en-US" sz="2400" dirty="0" smtClean="0"/>
              <a:t>All FRUs, SDCHs, CHCs, PHCs will provide free Lab Services from 1</a:t>
            </a:r>
            <a:r>
              <a:rPr lang="en-US" sz="2400" baseline="30000" dirty="0" smtClean="0"/>
              <a:t>st</a:t>
            </a:r>
            <a:r>
              <a:rPr lang="en-US" sz="2400" dirty="0" smtClean="0"/>
              <a:t> July 2018 by Rationalization of Lab Tech completed</a:t>
            </a:r>
          </a:p>
          <a:p>
            <a:pPr marL="457200" indent="-457200" algn="just">
              <a:spcBef>
                <a:spcPts val="0"/>
              </a:spcBef>
              <a:spcAft>
                <a:spcPts val="600"/>
              </a:spcAft>
            </a:pPr>
            <a:r>
              <a:rPr lang="en-US" sz="2400" dirty="0" smtClean="0"/>
              <a:t>WHO Team extended technical support for strengthening Lab Services</a:t>
            </a:r>
          </a:p>
          <a:p>
            <a:pPr marL="457200" indent="-457200" algn="just">
              <a:spcBef>
                <a:spcPts val="0"/>
              </a:spcBef>
              <a:spcAft>
                <a:spcPts val="600"/>
              </a:spcAft>
            </a:pPr>
            <a:r>
              <a:rPr lang="en-US" sz="2400" dirty="0" smtClean="0"/>
              <a:t>Untied fund provided to each hospitals to ensure free of cost Laboratory services.</a:t>
            </a:r>
            <a:endParaRPr lang="en-US" sz="2400" dirty="0"/>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Health &amp; Wellness Centre </a:t>
            </a:r>
            <a:r>
              <a:rPr lang="en-US" sz="2400" b="1" dirty="0" smtClean="0"/>
              <a:t>(Action initiated)</a:t>
            </a:r>
            <a:endParaRPr lang="en-US" b="1" dirty="0"/>
          </a:p>
        </p:txBody>
      </p:sp>
      <p:sp>
        <p:nvSpPr>
          <p:cNvPr id="3" name="Content Placeholder 2"/>
          <p:cNvSpPr>
            <a:spLocks noGrp="1"/>
          </p:cNvSpPr>
          <p:nvPr>
            <p:ph idx="1"/>
          </p:nvPr>
        </p:nvSpPr>
        <p:spPr>
          <a:xfrm>
            <a:off x="536028" y="1384188"/>
            <a:ext cx="11240813" cy="4764363"/>
          </a:xfrm>
        </p:spPr>
        <p:txBody>
          <a:bodyPr>
            <a:noAutofit/>
          </a:bodyPr>
          <a:lstStyle/>
          <a:p>
            <a:pPr marL="457200" indent="-457200" algn="just">
              <a:spcBef>
                <a:spcPts val="0"/>
              </a:spcBef>
            </a:pPr>
            <a:r>
              <a:rPr lang="en-US" sz="2400" dirty="0" smtClean="0"/>
              <a:t>No. of SCs to be upgraded to H&amp;WC           = 691</a:t>
            </a:r>
          </a:p>
          <a:p>
            <a:pPr marL="457200" indent="-457200" algn="just">
              <a:spcBef>
                <a:spcPts val="0"/>
              </a:spcBef>
              <a:buNone/>
            </a:pPr>
            <a:r>
              <a:rPr lang="en-US" sz="2400" dirty="0" smtClean="0"/>
              <a:t>	linkages to  133 functional PHCs/CHCs</a:t>
            </a:r>
          </a:p>
          <a:p>
            <a:pPr marL="457200" indent="-457200" algn="just">
              <a:spcBef>
                <a:spcPts val="0"/>
              </a:spcBef>
            </a:pPr>
            <a:r>
              <a:rPr lang="en-US" sz="2400" dirty="0" smtClean="0"/>
              <a:t>No. of UPHCs to be upgraded to H&amp;WC      = 54</a:t>
            </a:r>
          </a:p>
          <a:p>
            <a:pPr marL="457200" lvl="0" indent="-457200" algn="just">
              <a:spcBef>
                <a:spcPts val="0"/>
              </a:spcBef>
            </a:pPr>
            <a:r>
              <a:rPr lang="en-US" sz="2400" dirty="0" smtClean="0"/>
              <a:t>Around 100 Health &amp; Wellness Centre will be made started by 15</a:t>
            </a:r>
            <a:r>
              <a:rPr lang="en-US" sz="2400" baseline="30000" dirty="0" smtClean="0"/>
              <a:t>th</a:t>
            </a:r>
            <a:r>
              <a:rPr lang="en-US" sz="2400" dirty="0" smtClean="0"/>
              <a:t> August 2018</a:t>
            </a:r>
          </a:p>
          <a:p>
            <a:pPr marL="457200" lvl="0" indent="-457200" algn="just">
              <a:spcBef>
                <a:spcPts val="0"/>
              </a:spcBef>
            </a:pPr>
            <a:r>
              <a:rPr lang="en-US" sz="2400" dirty="0" smtClean="0"/>
              <a:t>Module for Comprehensive Primary Health Care developed with the help of RRC-NE</a:t>
            </a:r>
          </a:p>
          <a:p>
            <a:pPr marL="457200" lvl="0" indent="-457200" algn="just">
              <a:spcBef>
                <a:spcPts val="0"/>
              </a:spcBef>
            </a:pPr>
            <a:r>
              <a:rPr lang="en-US" sz="2400" dirty="0" smtClean="0"/>
              <a:t>1 day State level orientation of 691 CHOs completed</a:t>
            </a:r>
          </a:p>
          <a:p>
            <a:pPr marL="457200" lvl="0" indent="-457200" algn="just">
              <a:spcBef>
                <a:spcPts val="0"/>
              </a:spcBef>
            </a:pPr>
            <a:r>
              <a:rPr lang="en-US" sz="2400" dirty="0" smtClean="0"/>
              <a:t>1st batch of 5 days training of 60 CHOs completed (8th – 12th June, 2018)</a:t>
            </a:r>
          </a:p>
          <a:p>
            <a:pPr marL="457200" lvl="0" indent="-457200" algn="just">
              <a:spcBef>
                <a:spcPts val="0"/>
              </a:spcBef>
            </a:pPr>
            <a:r>
              <a:rPr lang="en-US" sz="2400" dirty="0" smtClean="0"/>
              <a:t>2</a:t>
            </a:r>
            <a:r>
              <a:rPr lang="en-US" sz="2400" baseline="30000" dirty="0" smtClean="0"/>
              <a:t>nd</a:t>
            </a:r>
            <a:r>
              <a:rPr lang="en-US" sz="2400" dirty="0" smtClean="0"/>
              <a:t> batch will be started next week</a:t>
            </a:r>
          </a:p>
          <a:p>
            <a:pPr marL="457200" indent="-457200" algn="just">
              <a:spcBef>
                <a:spcPts val="0"/>
              </a:spcBef>
            </a:pPr>
            <a:r>
              <a:rPr lang="en-US" sz="2400" dirty="0" smtClean="0"/>
              <a:t>Gap assessment completed</a:t>
            </a:r>
          </a:p>
          <a:p>
            <a:pPr marL="457200" indent="-457200" algn="just">
              <a:spcBef>
                <a:spcPts val="0"/>
              </a:spcBef>
            </a:pPr>
            <a:r>
              <a:rPr lang="en-US" sz="2400" dirty="0" smtClean="0"/>
              <a:t>Gap filling exercise started</a:t>
            </a:r>
          </a:p>
          <a:p>
            <a:pPr marL="457200" indent="-457200" algn="just">
              <a:spcBef>
                <a:spcPts val="0"/>
              </a:spcBef>
            </a:pPr>
            <a:r>
              <a:rPr lang="en-US" sz="2400" dirty="0" smtClean="0"/>
              <a:t>Step initiated for branding  as per guidelines</a:t>
            </a:r>
          </a:p>
          <a:p>
            <a:pPr marL="457200" indent="-457200" algn="just">
              <a:spcBef>
                <a:spcPts val="0"/>
              </a:spcBef>
            </a:pPr>
            <a:r>
              <a:rPr lang="en-US" sz="2400" dirty="0" smtClean="0"/>
              <a:t>Committee constituted for expansion of EDL for SC upgraded to Health &amp; Wellness Centre</a:t>
            </a:r>
          </a:p>
          <a:p>
            <a:pPr marL="457200" indent="-457200" algn="just">
              <a:spcBef>
                <a:spcPts val="0"/>
              </a:spcBef>
            </a:pPr>
            <a:endParaRPr lang="en-US" sz="2400" dirty="0"/>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220720" y="2531282"/>
          <a:ext cx="9128245" cy="4106020"/>
        </p:xfrm>
        <a:graphic>
          <a:graphicData uri="http://schemas.openxmlformats.org/drawingml/2006/table">
            <a:tbl>
              <a:tblPr/>
              <a:tblGrid>
                <a:gridCol w="2104018"/>
                <a:gridCol w="1040584"/>
                <a:gridCol w="977333"/>
                <a:gridCol w="1054491"/>
                <a:gridCol w="861596"/>
                <a:gridCol w="990192"/>
                <a:gridCol w="2100031"/>
              </a:tblGrid>
              <a:tr h="628744">
                <a:tc>
                  <a:txBody>
                    <a:bodyPr/>
                    <a:lstStyle/>
                    <a:p>
                      <a:pPr algn="ctr" fontAlgn="ctr"/>
                      <a:r>
                        <a:rPr lang="en-US" sz="2000" b="1" i="0" u="none" strike="noStrike" dirty="0" smtClean="0">
                          <a:solidFill>
                            <a:srgbClr val="000000"/>
                          </a:solidFill>
                          <a:latin typeface="Calibri"/>
                        </a:rPr>
                        <a:t>Outcome Indicators</a:t>
                      </a:r>
                      <a:endParaRPr lang="en-US" sz="2000" b="1" i="0" u="none" strike="noStrike" dirty="0">
                        <a:solidFill>
                          <a:srgbClr val="000000"/>
                        </a:solidFill>
                        <a:latin typeface="Calibri"/>
                      </a:endParaRP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1" i="0" u="none" strike="noStrike">
                          <a:solidFill>
                            <a:srgbClr val="000000"/>
                          </a:solidFill>
                          <a:latin typeface="Calibri"/>
                        </a:rPr>
                        <a:t> </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SRS </a:t>
                      </a:r>
                      <a:endParaRPr lang="en-US" sz="2000" b="1" i="0" u="none" strike="noStrike" dirty="0" smtClean="0">
                        <a:solidFill>
                          <a:srgbClr val="000000"/>
                        </a:solidFill>
                        <a:latin typeface="Calibri"/>
                      </a:endParaRPr>
                    </a:p>
                    <a:p>
                      <a:pPr algn="ctr" fontAlgn="ctr"/>
                      <a:r>
                        <a:rPr lang="en-US" sz="2000" b="1" i="0" u="none" strike="noStrike" dirty="0" smtClean="0">
                          <a:solidFill>
                            <a:srgbClr val="000000"/>
                          </a:solidFill>
                          <a:latin typeface="Calibri"/>
                        </a:rPr>
                        <a:t>2013</a:t>
                      </a:r>
                      <a:endParaRPr lang="en-US" sz="2000" b="1" i="0" u="none" strike="noStrike" dirty="0">
                        <a:solidFill>
                          <a:srgbClr val="000000"/>
                        </a:solidFill>
                        <a:latin typeface="Calibri"/>
                      </a:endParaRP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SRS </a:t>
                      </a:r>
                      <a:endParaRPr lang="en-US" sz="2000" b="1" i="0" u="none" strike="noStrike" dirty="0" smtClean="0">
                        <a:solidFill>
                          <a:srgbClr val="000000"/>
                        </a:solidFill>
                        <a:latin typeface="Calibri"/>
                      </a:endParaRPr>
                    </a:p>
                    <a:p>
                      <a:pPr algn="ctr" fontAlgn="ctr"/>
                      <a:r>
                        <a:rPr lang="en-US" sz="2000" b="1" i="0" u="none" strike="noStrike" dirty="0" smtClean="0">
                          <a:solidFill>
                            <a:srgbClr val="000000"/>
                          </a:solidFill>
                          <a:latin typeface="Calibri"/>
                        </a:rPr>
                        <a:t>2014</a:t>
                      </a:r>
                      <a:endParaRPr lang="en-US" sz="2000" b="1" i="0" u="none" strike="noStrike" dirty="0">
                        <a:solidFill>
                          <a:srgbClr val="000000"/>
                        </a:solidFill>
                        <a:latin typeface="Calibri"/>
                      </a:endParaRP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SRS </a:t>
                      </a:r>
                      <a:endParaRPr lang="en-US" sz="2000" b="1" i="0" u="none" strike="noStrike" dirty="0" smtClean="0">
                        <a:solidFill>
                          <a:srgbClr val="000000"/>
                        </a:solidFill>
                        <a:latin typeface="Calibri"/>
                      </a:endParaRPr>
                    </a:p>
                    <a:p>
                      <a:pPr algn="ctr" fontAlgn="ctr"/>
                      <a:r>
                        <a:rPr lang="en-US" sz="2000" b="1" i="0" u="none" strike="noStrike" dirty="0" smtClean="0">
                          <a:solidFill>
                            <a:srgbClr val="000000"/>
                          </a:solidFill>
                          <a:latin typeface="Calibri"/>
                        </a:rPr>
                        <a:t>2015</a:t>
                      </a:r>
                      <a:endParaRPr lang="en-US" sz="2000" b="1" i="0" u="none" strike="noStrike" dirty="0">
                        <a:solidFill>
                          <a:srgbClr val="000000"/>
                        </a:solidFill>
                        <a:latin typeface="Calibri"/>
                      </a:endParaRP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SRS </a:t>
                      </a:r>
                      <a:endParaRPr lang="en-US" sz="2000" b="1" i="0" u="none" strike="noStrike" dirty="0" smtClean="0">
                        <a:solidFill>
                          <a:srgbClr val="000000"/>
                        </a:solidFill>
                        <a:latin typeface="Calibri"/>
                      </a:endParaRPr>
                    </a:p>
                    <a:p>
                      <a:pPr algn="ctr" fontAlgn="ctr"/>
                      <a:r>
                        <a:rPr lang="en-US" sz="2000" b="1" i="0" u="none" strike="noStrike" dirty="0" smtClean="0">
                          <a:solidFill>
                            <a:srgbClr val="000000"/>
                          </a:solidFill>
                          <a:latin typeface="Calibri"/>
                        </a:rPr>
                        <a:t>2016</a:t>
                      </a:r>
                      <a:endParaRPr lang="en-US" sz="2000" b="1" i="0" u="none" strike="noStrike" dirty="0">
                        <a:solidFill>
                          <a:srgbClr val="000000"/>
                        </a:solidFill>
                        <a:latin typeface="Calibri"/>
                      </a:endParaRP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Achievement in Last 3 Years</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942">
                <a:tc rowSpan="2">
                  <a:txBody>
                    <a:bodyPr/>
                    <a:lstStyle/>
                    <a:p>
                      <a:pPr algn="l" fontAlgn="ctr"/>
                      <a:r>
                        <a:rPr lang="en-US" sz="2000" b="0" i="0" u="none" strike="noStrike" dirty="0" smtClean="0">
                          <a:solidFill>
                            <a:srgbClr val="000000"/>
                          </a:solidFill>
                          <a:latin typeface="Calibri"/>
                        </a:rPr>
                        <a:t>Under-5 MR</a:t>
                      </a:r>
                      <a:endParaRPr lang="en-US" sz="2000" b="0" i="0" u="none" strike="noStrike" dirty="0">
                        <a:solidFill>
                          <a:srgbClr val="000000"/>
                        </a:solidFill>
                        <a:latin typeface="Calibri"/>
                      </a:endParaRP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1" i="0" u="none" strike="noStrike" dirty="0">
                          <a:solidFill>
                            <a:srgbClr val="000000"/>
                          </a:solidFill>
                          <a:latin typeface="Calibri"/>
                        </a:rPr>
                        <a:t>Assam</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73</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66</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62</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C00000"/>
                          </a:solidFill>
                          <a:latin typeface="Calibri"/>
                        </a:rPr>
                        <a:t>52</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21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942">
                <a:tc vMerge="1">
                  <a:txBody>
                    <a:bodyPr/>
                    <a:lstStyle/>
                    <a:p>
                      <a:endParaRPr 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dirty="0">
                          <a:solidFill>
                            <a:srgbClr val="000000"/>
                          </a:solidFill>
                          <a:latin typeface="Calibri"/>
                        </a:rPr>
                        <a:t>India</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49</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45</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43</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39</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10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942">
                <a:tc rowSpan="2">
                  <a:txBody>
                    <a:bodyPr/>
                    <a:lstStyle/>
                    <a:p>
                      <a:pPr algn="l" fontAlgn="ctr"/>
                      <a:r>
                        <a:rPr lang="en-US" sz="2000" b="0" i="0" u="none" strike="noStrike" dirty="0" smtClean="0">
                          <a:solidFill>
                            <a:srgbClr val="000000"/>
                          </a:solidFill>
                          <a:latin typeface="Calibri"/>
                        </a:rPr>
                        <a:t>Infant Mortality Rate (IMR)</a:t>
                      </a:r>
                      <a:endParaRPr lang="en-US" sz="2000" b="0" i="0" u="none" strike="noStrike" dirty="0">
                        <a:solidFill>
                          <a:srgbClr val="000000"/>
                        </a:solidFill>
                        <a:latin typeface="Calibri"/>
                      </a:endParaRP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1" i="0" u="none" strike="noStrike" dirty="0">
                          <a:solidFill>
                            <a:srgbClr val="000000"/>
                          </a:solidFill>
                          <a:latin typeface="Calibri"/>
                        </a:rPr>
                        <a:t>Assam</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54</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49</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47</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C00000"/>
                          </a:solidFill>
                          <a:latin typeface="Calibri"/>
                        </a:rPr>
                        <a:t>44</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10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0582">
                <a:tc vMerge="1">
                  <a:txBody>
                    <a:bodyPr/>
                    <a:lstStyle/>
                    <a:p>
                      <a:endParaRPr 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a:solidFill>
                            <a:srgbClr val="000000"/>
                          </a:solidFill>
                          <a:latin typeface="Calibri"/>
                        </a:rPr>
                        <a:t>India</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40</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39</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37</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34</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6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942">
                <a:tc rowSpan="2">
                  <a:txBody>
                    <a:bodyPr/>
                    <a:lstStyle/>
                    <a:p>
                      <a:pPr algn="l" fontAlgn="ctr"/>
                      <a:r>
                        <a:rPr lang="en-US" sz="2000" b="0" i="0" u="none" strike="noStrike" dirty="0" smtClean="0">
                          <a:solidFill>
                            <a:srgbClr val="000000"/>
                          </a:solidFill>
                          <a:latin typeface="Calibri"/>
                        </a:rPr>
                        <a:t>Neonatal Mortality Rate (NMR)</a:t>
                      </a:r>
                      <a:endParaRPr lang="en-US" sz="2000" b="0" i="0" u="none" strike="noStrike" dirty="0">
                        <a:solidFill>
                          <a:srgbClr val="000000"/>
                        </a:solidFill>
                        <a:latin typeface="Calibri"/>
                      </a:endParaRP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1" i="0" u="none" strike="noStrike" dirty="0">
                          <a:solidFill>
                            <a:srgbClr val="000000"/>
                          </a:solidFill>
                          <a:latin typeface="Calibri"/>
                        </a:rPr>
                        <a:t>Assam</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27</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26</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25</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C00000"/>
                          </a:solidFill>
                          <a:latin typeface="Calibri"/>
                        </a:rPr>
                        <a:t>23</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4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492">
                <a:tc vMerge="1">
                  <a:txBody>
                    <a:bodyPr/>
                    <a:lstStyle/>
                    <a:p>
                      <a:endParaRPr 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dirty="0">
                          <a:solidFill>
                            <a:srgbClr val="000000"/>
                          </a:solidFill>
                          <a:latin typeface="Calibri"/>
                        </a:rPr>
                        <a:t>India</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latin typeface="Calibri"/>
                        </a:rPr>
                        <a:t>28</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26</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25</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24</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4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942">
                <a:tc rowSpan="2">
                  <a:txBody>
                    <a:bodyPr/>
                    <a:lstStyle/>
                    <a:p>
                      <a:pPr algn="l" fontAlgn="ctr"/>
                      <a:r>
                        <a:rPr lang="en-US" sz="2000" b="0" i="0" u="none" strike="noStrike" dirty="0">
                          <a:solidFill>
                            <a:srgbClr val="000000"/>
                          </a:solidFill>
                          <a:latin typeface="Calibri"/>
                        </a:rPr>
                        <a:t>Perinatal Mortality </a:t>
                      </a:r>
                      <a:r>
                        <a:rPr lang="en-US" sz="2000" b="0" i="0" u="none" strike="noStrike" dirty="0" smtClean="0">
                          <a:solidFill>
                            <a:srgbClr val="000000"/>
                          </a:solidFill>
                          <a:latin typeface="Calibri"/>
                        </a:rPr>
                        <a:t>Rate (PMR)</a:t>
                      </a:r>
                      <a:endParaRPr lang="en-US" sz="2000" b="0" i="0" u="none" strike="noStrike" dirty="0">
                        <a:solidFill>
                          <a:srgbClr val="000000"/>
                        </a:solidFill>
                        <a:latin typeface="Calibri"/>
                      </a:endParaRP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1" i="0" u="none" strike="noStrike" dirty="0">
                          <a:solidFill>
                            <a:srgbClr val="000000"/>
                          </a:solidFill>
                          <a:latin typeface="Calibri"/>
                        </a:rPr>
                        <a:t>Assam</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28</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26</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24</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C00000"/>
                          </a:solidFill>
                          <a:latin typeface="Calibri"/>
                        </a:rPr>
                        <a:t>20</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dirty="0">
                          <a:solidFill>
                            <a:srgbClr val="000000"/>
                          </a:solidFill>
                          <a:latin typeface="Calibri"/>
                        </a:rPr>
                        <a:t>8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492">
                <a:tc vMerge="1">
                  <a:txBody>
                    <a:bodyPr/>
                    <a:lstStyle/>
                    <a:p>
                      <a:endParaRPr 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dirty="0">
                          <a:solidFill>
                            <a:srgbClr val="000000"/>
                          </a:solidFill>
                          <a:latin typeface="Calibri"/>
                        </a:rPr>
                        <a:t>India</a:t>
                      </a:r>
                    </a:p>
                  </a:txBody>
                  <a:tcPr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26</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24</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23</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23</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00"/>
                          </a:solidFill>
                          <a:latin typeface="Calibri"/>
                        </a:rPr>
                        <a:t>3 point drop</a:t>
                      </a:r>
                    </a:p>
                  </a:txBody>
                  <a:tcPr marL="8670" marR="8670" marT="86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0" y="63064"/>
            <a:ext cx="9144000" cy="553998"/>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US" sz="3000" dirty="0" smtClean="0"/>
              <a:t>MMR, NMR, IMR, U5MR &amp; PMR – Assam </a:t>
            </a:r>
            <a:r>
              <a:rPr lang="en-US" sz="3000" dirty="0" err="1" smtClean="0"/>
              <a:t>vis</a:t>
            </a:r>
            <a:r>
              <a:rPr lang="en-US" sz="3000" dirty="0" smtClean="0"/>
              <a:t>-a-</a:t>
            </a:r>
            <a:r>
              <a:rPr lang="en-US" sz="3000" dirty="0" err="1" smtClean="0"/>
              <a:t>vis</a:t>
            </a:r>
            <a:r>
              <a:rPr lang="en-US" sz="3000" dirty="0" smtClean="0"/>
              <a:t> India</a:t>
            </a:r>
            <a:endParaRPr lang="en-US" sz="3000" dirty="0"/>
          </a:p>
        </p:txBody>
      </p:sp>
      <p:graphicFrame>
        <p:nvGraphicFramePr>
          <p:cNvPr id="11" name="Diagram 10"/>
          <p:cNvGraphicFramePr/>
          <p:nvPr>
            <p:extLst/>
          </p:nvPr>
        </p:nvGraphicFramePr>
        <p:xfrm>
          <a:off x="8449056" y="3609673"/>
          <a:ext cx="5010912" cy="3339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Table 6"/>
          <p:cNvGraphicFramePr>
            <a:graphicFrameLocks noGrp="1"/>
          </p:cNvGraphicFramePr>
          <p:nvPr/>
        </p:nvGraphicFramePr>
        <p:xfrm>
          <a:off x="203200" y="940389"/>
          <a:ext cx="9082690" cy="1188720"/>
        </p:xfrm>
        <a:graphic>
          <a:graphicData uri="http://schemas.openxmlformats.org/drawingml/2006/table">
            <a:tbl>
              <a:tblPr firstRow="1" bandRow="1">
                <a:tableStyleId>{5940675A-B579-460E-94D1-54222C63F5DA}</a:tableStyleId>
              </a:tblPr>
              <a:tblGrid>
                <a:gridCol w="2177393"/>
                <a:gridCol w="1455683"/>
                <a:gridCol w="1816538"/>
                <a:gridCol w="1816538"/>
                <a:gridCol w="1816538"/>
              </a:tblGrid>
              <a:tr h="370840">
                <a:tc>
                  <a:txBody>
                    <a:bodyPr/>
                    <a:lstStyle/>
                    <a:p>
                      <a:r>
                        <a:rPr lang="en-US" sz="2000" b="1" dirty="0" smtClean="0"/>
                        <a:t>Outcome Indicator</a:t>
                      </a:r>
                      <a:endParaRPr lang="en-US" sz="2000" b="1" dirty="0"/>
                    </a:p>
                  </a:txBody>
                  <a:tcPr/>
                </a:tc>
                <a:tc>
                  <a:txBody>
                    <a:bodyPr/>
                    <a:lstStyle/>
                    <a:p>
                      <a:endParaRPr lang="en-US" sz="2000" b="1" dirty="0"/>
                    </a:p>
                  </a:txBody>
                  <a:tcPr/>
                </a:tc>
                <a:tc>
                  <a:txBody>
                    <a:bodyPr/>
                    <a:lstStyle/>
                    <a:p>
                      <a:pPr algn="ctr"/>
                      <a:r>
                        <a:rPr lang="en-US" sz="2000" b="1" dirty="0" smtClean="0"/>
                        <a:t>SRS, 2011-13</a:t>
                      </a:r>
                      <a:endParaRPr lang="en-US" sz="2000" b="1" dirty="0"/>
                    </a:p>
                  </a:txBody>
                  <a:tcPr/>
                </a:tc>
                <a:tc>
                  <a:txBody>
                    <a:bodyPr/>
                    <a:lstStyle/>
                    <a:p>
                      <a:pPr algn="ctr"/>
                      <a:r>
                        <a:rPr lang="en-US" sz="2000" b="1" dirty="0" smtClean="0"/>
                        <a:t>SRS, 2014-16</a:t>
                      </a:r>
                      <a:endParaRPr lang="en-US" sz="2000" b="1" dirty="0"/>
                    </a:p>
                  </a:txBody>
                  <a:tcPr/>
                </a:tc>
                <a:tc>
                  <a:txBody>
                    <a:bodyPr/>
                    <a:lstStyle/>
                    <a:p>
                      <a:pPr algn="ctr"/>
                      <a:r>
                        <a:rPr lang="en-US" sz="2000" b="1" dirty="0" smtClean="0"/>
                        <a:t>Achievement</a:t>
                      </a:r>
                      <a:endParaRPr lang="en-US" sz="2000" b="1" dirty="0"/>
                    </a:p>
                  </a:txBody>
                  <a:tcPr/>
                </a:tc>
              </a:tr>
              <a:tr h="370840">
                <a:tc rowSpan="2">
                  <a:txBody>
                    <a:bodyPr/>
                    <a:lstStyle/>
                    <a:p>
                      <a:r>
                        <a:rPr lang="en-US" sz="2000" dirty="0" smtClean="0"/>
                        <a:t>Maternal Mortality Ratio (MMR)</a:t>
                      </a:r>
                      <a:endParaRPr lang="en-US" sz="2000" dirty="0"/>
                    </a:p>
                  </a:txBody>
                  <a:tcPr/>
                </a:tc>
                <a:tc>
                  <a:txBody>
                    <a:bodyPr/>
                    <a:lstStyle/>
                    <a:p>
                      <a:r>
                        <a:rPr lang="en-US" sz="2000" b="1" dirty="0" smtClean="0"/>
                        <a:t>Assam</a:t>
                      </a:r>
                      <a:endParaRPr lang="en-US" sz="2000" b="1" dirty="0"/>
                    </a:p>
                  </a:txBody>
                  <a:tcPr/>
                </a:tc>
                <a:tc>
                  <a:txBody>
                    <a:bodyPr/>
                    <a:lstStyle/>
                    <a:p>
                      <a:pPr algn="ctr"/>
                      <a:r>
                        <a:rPr lang="en-US" sz="2000" b="1" dirty="0" smtClean="0"/>
                        <a:t>300</a:t>
                      </a:r>
                      <a:endParaRPr lang="en-US" sz="2000" b="1" dirty="0"/>
                    </a:p>
                  </a:txBody>
                  <a:tcPr/>
                </a:tc>
                <a:tc>
                  <a:txBody>
                    <a:bodyPr/>
                    <a:lstStyle/>
                    <a:p>
                      <a:pPr algn="ctr"/>
                      <a:r>
                        <a:rPr lang="en-US" sz="2000" b="1" dirty="0" smtClean="0">
                          <a:solidFill>
                            <a:srgbClr val="FF0000"/>
                          </a:solidFill>
                        </a:rPr>
                        <a:t>237</a:t>
                      </a:r>
                      <a:endParaRPr lang="en-US" sz="2000" b="1" dirty="0">
                        <a:solidFill>
                          <a:srgbClr val="FF0000"/>
                        </a:solidFill>
                      </a:endParaRPr>
                    </a:p>
                  </a:txBody>
                  <a:tcPr/>
                </a:tc>
                <a:tc>
                  <a:txBody>
                    <a:bodyPr/>
                    <a:lstStyle/>
                    <a:p>
                      <a:pPr algn="ctr"/>
                      <a:r>
                        <a:rPr lang="en-US" sz="2000" b="1" dirty="0" smtClean="0"/>
                        <a:t>63 points drop</a:t>
                      </a:r>
                      <a:endParaRPr lang="en-US" sz="2000" b="1" dirty="0"/>
                    </a:p>
                  </a:txBody>
                  <a:tcPr/>
                </a:tc>
              </a:tr>
              <a:tr h="370840">
                <a:tc vMerge="1">
                  <a:txBody>
                    <a:bodyPr/>
                    <a:lstStyle/>
                    <a:p>
                      <a:endParaRPr lang="en-US" dirty="0"/>
                    </a:p>
                  </a:txBody>
                  <a:tcPr/>
                </a:tc>
                <a:tc>
                  <a:txBody>
                    <a:bodyPr/>
                    <a:lstStyle/>
                    <a:p>
                      <a:r>
                        <a:rPr lang="en-US" sz="2000" dirty="0" smtClean="0"/>
                        <a:t>India</a:t>
                      </a:r>
                      <a:endParaRPr lang="en-US" sz="2000" dirty="0"/>
                    </a:p>
                  </a:txBody>
                  <a:tcPr/>
                </a:tc>
                <a:tc>
                  <a:txBody>
                    <a:bodyPr/>
                    <a:lstStyle/>
                    <a:p>
                      <a:pPr algn="ctr"/>
                      <a:r>
                        <a:rPr lang="en-US" sz="2000" dirty="0" smtClean="0"/>
                        <a:t>167</a:t>
                      </a:r>
                      <a:endParaRPr lang="en-US" sz="2000" dirty="0"/>
                    </a:p>
                  </a:txBody>
                  <a:tcPr/>
                </a:tc>
                <a:tc>
                  <a:txBody>
                    <a:bodyPr/>
                    <a:lstStyle/>
                    <a:p>
                      <a:pPr algn="ctr"/>
                      <a:r>
                        <a:rPr lang="en-US" sz="2000" dirty="0" smtClean="0"/>
                        <a:t>130</a:t>
                      </a:r>
                      <a:endParaRPr lang="en-US" sz="2000" dirty="0"/>
                    </a:p>
                  </a:txBody>
                  <a:tcPr/>
                </a:tc>
                <a:tc>
                  <a:txBody>
                    <a:bodyPr/>
                    <a:lstStyle/>
                    <a:p>
                      <a:pPr algn="ctr"/>
                      <a:r>
                        <a:rPr lang="en-US" sz="2000" dirty="0" smtClean="0"/>
                        <a:t>37 points drop</a:t>
                      </a:r>
                      <a:endParaRPr lang="en-US" sz="2000" dirty="0"/>
                    </a:p>
                  </a:txBody>
                  <a:tcPr/>
                </a:tc>
              </a:tr>
            </a:tbl>
          </a:graphicData>
        </a:graphic>
      </p:graphicFrame>
    </p:spTree>
    <p:extLst>
      <p:ext uri="{BB962C8B-B14F-4D97-AF65-F5344CB8AC3E}">
        <p14:creationId xmlns="" xmlns:p14="http://schemas.microsoft.com/office/powerpoint/2010/main" val="418163122"/>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Data Quality </a:t>
            </a:r>
            <a:r>
              <a:rPr lang="en-US" sz="2400" b="1" dirty="0" smtClean="0"/>
              <a:t>(Action initiated)</a:t>
            </a:r>
            <a:endParaRPr lang="en-US" b="1" dirty="0"/>
          </a:p>
        </p:txBody>
      </p:sp>
      <p:sp>
        <p:nvSpPr>
          <p:cNvPr id="3" name="Content Placeholder 2"/>
          <p:cNvSpPr>
            <a:spLocks noGrp="1"/>
          </p:cNvSpPr>
          <p:nvPr>
            <p:ph idx="1"/>
          </p:nvPr>
        </p:nvSpPr>
        <p:spPr>
          <a:xfrm>
            <a:off x="743609" y="1545021"/>
            <a:ext cx="10828282" cy="4461640"/>
          </a:xfrm>
        </p:spPr>
        <p:txBody>
          <a:bodyPr>
            <a:noAutofit/>
          </a:bodyPr>
          <a:lstStyle/>
          <a:p>
            <a:pPr marL="457200" indent="-457200" algn="just">
              <a:spcBef>
                <a:spcPts val="600"/>
              </a:spcBef>
              <a:spcAft>
                <a:spcPts val="600"/>
              </a:spcAft>
            </a:pPr>
            <a:r>
              <a:rPr lang="en-US" sz="2400" dirty="0" smtClean="0"/>
              <a:t>Data validation from State, District and Block Started</a:t>
            </a:r>
          </a:p>
          <a:p>
            <a:pPr marL="914400" lvl="1" indent="-457200" algn="just">
              <a:spcBef>
                <a:spcPts val="600"/>
              </a:spcBef>
              <a:spcAft>
                <a:spcPts val="600"/>
              </a:spcAft>
            </a:pPr>
            <a:r>
              <a:rPr lang="en-US" dirty="0" smtClean="0"/>
              <a:t>Guidelines for data validation circulated</a:t>
            </a:r>
          </a:p>
          <a:p>
            <a:pPr marL="914400" lvl="1" indent="-457200" algn="just">
              <a:spcBef>
                <a:spcPts val="600"/>
              </a:spcBef>
              <a:spcAft>
                <a:spcPts val="600"/>
              </a:spcAft>
            </a:pPr>
            <a:r>
              <a:rPr lang="en-US" dirty="0" smtClean="0"/>
              <a:t>In the year 2017-18, data validation of 1676 health institutions/ VHND sites carried out by DDMs</a:t>
            </a:r>
          </a:p>
          <a:p>
            <a:pPr marL="914400" lvl="1" indent="-457200" algn="just">
              <a:spcBef>
                <a:spcPts val="600"/>
              </a:spcBef>
              <a:spcAft>
                <a:spcPts val="600"/>
              </a:spcAft>
            </a:pPr>
            <a:r>
              <a:rPr lang="en-US" dirty="0" smtClean="0"/>
              <a:t>But, data validation need improvement – lack of data validation tool</a:t>
            </a:r>
          </a:p>
          <a:p>
            <a:pPr marL="457200" indent="-457200" algn="just">
              <a:spcBef>
                <a:spcPts val="600"/>
              </a:spcBef>
              <a:spcAft>
                <a:spcPts val="600"/>
              </a:spcAft>
            </a:pPr>
            <a:r>
              <a:rPr lang="en-US" sz="2400" dirty="0" smtClean="0"/>
              <a:t>Mandatory MCTS work plan</a:t>
            </a:r>
          </a:p>
          <a:p>
            <a:pPr marL="914400" lvl="1" indent="-457200" algn="just">
              <a:spcBef>
                <a:spcPts val="600"/>
              </a:spcBef>
              <a:spcAft>
                <a:spcPts val="600"/>
              </a:spcAft>
            </a:pPr>
            <a:r>
              <a:rPr lang="en-US" dirty="0" smtClean="0"/>
              <a:t>Now, it has been made mandatory to carry MCTS work plan during visit of VHND session sites for all monitoring officials.</a:t>
            </a:r>
          </a:p>
          <a:p>
            <a:pPr marL="914400" lvl="1" indent="-457200" algn="just">
              <a:spcBef>
                <a:spcPts val="600"/>
              </a:spcBef>
              <a:spcAft>
                <a:spcPts val="600"/>
              </a:spcAft>
            </a:pPr>
            <a:r>
              <a:rPr lang="en-US" dirty="0" smtClean="0"/>
              <a:t>It improves data </a:t>
            </a:r>
            <a:r>
              <a:rPr lang="en-US" dirty="0" err="1" smtClean="0"/>
              <a:t>updation</a:t>
            </a:r>
            <a:r>
              <a:rPr lang="en-US" dirty="0" smtClean="0"/>
              <a:t> in RCH Register and MCTS</a:t>
            </a:r>
          </a:p>
          <a:p>
            <a:pPr marL="457200" indent="-457200" algn="just">
              <a:spcBef>
                <a:spcPts val="600"/>
              </a:spcBef>
              <a:spcAft>
                <a:spcPts val="600"/>
              </a:spcAft>
            </a:pPr>
            <a:endParaRPr lang="en-US" sz="2400" dirty="0"/>
          </a:p>
        </p:txBody>
      </p:sp>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Data Quality </a:t>
            </a:r>
            <a:r>
              <a:rPr lang="en-US" sz="2400" b="1" dirty="0" smtClean="0"/>
              <a:t>(Action initiated)</a:t>
            </a:r>
            <a:endParaRPr lang="en-US" b="1" dirty="0"/>
          </a:p>
        </p:txBody>
      </p:sp>
      <p:sp>
        <p:nvSpPr>
          <p:cNvPr id="3" name="Content Placeholder 2"/>
          <p:cNvSpPr>
            <a:spLocks noGrp="1"/>
          </p:cNvSpPr>
          <p:nvPr>
            <p:ph idx="1"/>
          </p:nvPr>
        </p:nvSpPr>
        <p:spPr>
          <a:xfrm>
            <a:off x="743609" y="1576552"/>
            <a:ext cx="10828282" cy="4430109"/>
          </a:xfrm>
        </p:spPr>
        <p:txBody>
          <a:bodyPr>
            <a:noAutofit/>
          </a:bodyPr>
          <a:lstStyle/>
          <a:p>
            <a:pPr marL="457200" indent="-457200" algn="just">
              <a:spcBef>
                <a:spcPts val="600"/>
              </a:spcBef>
              <a:spcAft>
                <a:spcPts val="600"/>
              </a:spcAft>
            </a:pPr>
            <a:r>
              <a:rPr lang="en-US" sz="2400" dirty="0" smtClean="0"/>
              <a:t>Standardization of Registers</a:t>
            </a:r>
          </a:p>
          <a:p>
            <a:pPr marL="914400" lvl="1" indent="-457200" algn="just">
              <a:spcBef>
                <a:spcPts val="600"/>
              </a:spcBef>
              <a:spcAft>
                <a:spcPts val="600"/>
              </a:spcAft>
            </a:pPr>
            <a:r>
              <a:rPr lang="en-US" dirty="0" smtClean="0"/>
              <a:t>Primary register were not available to capture all data elements as per new HMIS format</a:t>
            </a:r>
          </a:p>
          <a:p>
            <a:pPr marL="914400" lvl="1" indent="-457200" algn="just">
              <a:spcBef>
                <a:spcPts val="600"/>
              </a:spcBef>
              <a:spcAft>
                <a:spcPts val="600"/>
              </a:spcAft>
            </a:pPr>
            <a:r>
              <a:rPr lang="en-US" dirty="0" smtClean="0"/>
              <a:t>Customization of Registers completed and distributed</a:t>
            </a:r>
          </a:p>
          <a:p>
            <a:pPr marL="914400" lvl="1" indent="-457200" algn="just">
              <a:spcBef>
                <a:spcPts val="600"/>
              </a:spcBef>
              <a:spcAft>
                <a:spcPts val="600"/>
              </a:spcAft>
            </a:pPr>
            <a:r>
              <a:rPr lang="en-US" dirty="0" smtClean="0"/>
              <a:t>Training of users is being conducted to fill up the registers properly</a:t>
            </a:r>
          </a:p>
          <a:p>
            <a:pPr marL="457200" indent="-457200" algn="just">
              <a:spcBef>
                <a:spcPts val="600"/>
              </a:spcBef>
              <a:spcAft>
                <a:spcPts val="600"/>
              </a:spcAft>
            </a:pPr>
            <a:r>
              <a:rPr lang="en-US" sz="2400" dirty="0" smtClean="0"/>
              <a:t>Capacity Building</a:t>
            </a:r>
          </a:p>
          <a:p>
            <a:pPr marL="914400" lvl="1" indent="-457200" algn="just">
              <a:spcBef>
                <a:spcPts val="600"/>
              </a:spcBef>
              <a:spcAft>
                <a:spcPts val="600"/>
              </a:spcAft>
            </a:pPr>
            <a:r>
              <a:rPr lang="en-US" dirty="0" smtClean="0"/>
              <a:t>Training of District and Block Data Managers completed</a:t>
            </a:r>
          </a:p>
          <a:p>
            <a:pPr marL="914400" lvl="1" indent="-457200" algn="just">
              <a:spcBef>
                <a:spcPts val="600"/>
              </a:spcBef>
              <a:spcAft>
                <a:spcPts val="600"/>
              </a:spcAft>
            </a:pPr>
            <a:r>
              <a:rPr lang="en-US" dirty="0" smtClean="0"/>
              <a:t>Block level training going on</a:t>
            </a:r>
          </a:p>
          <a:p>
            <a:pPr marL="914400" lvl="1" indent="-457200" algn="just">
              <a:spcBef>
                <a:spcPts val="600"/>
              </a:spcBef>
              <a:spcAft>
                <a:spcPts val="600"/>
              </a:spcAft>
            </a:pPr>
            <a:r>
              <a:rPr lang="en-US" dirty="0" smtClean="0"/>
              <a:t>Training on data validation will be conducted after finalization of data validation tool</a:t>
            </a:r>
          </a:p>
          <a:p>
            <a:pPr marL="457200" indent="-457200" algn="just">
              <a:spcBef>
                <a:spcPts val="600"/>
              </a:spcBef>
              <a:spcAft>
                <a:spcPts val="600"/>
              </a:spcAft>
            </a:pPr>
            <a:endParaRPr lang="en-US" sz="2400" dirty="0"/>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fontScale="90000"/>
          </a:bodyPr>
          <a:lstStyle/>
          <a:p>
            <a:r>
              <a:rPr lang="en-US" b="1" dirty="0" smtClean="0"/>
              <a:t>Strengthening Financial Management </a:t>
            </a:r>
            <a:r>
              <a:rPr lang="en-US" sz="2400" b="1" dirty="0" smtClean="0"/>
              <a:t>(Action initiated)</a:t>
            </a:r>
            <a:endParaRPr lang="en-US" b="1" dirty="0"/>
          </a:p>
        </p:txBody>
      </p:sp>
      <p:sp>
        <p:nvSpPr>
          <p:cNvPr id="3" name="Content Placeholder 2"/>
          <p:cNvSpPr>
            <a:spLocks noGrp="1"/>
          </p:cNvSpPr>
          <p:nvPr>
            <p:ph idx="1"/>
          </p:nvPr>
        </p:nvSpPr>
        <p:spPr>
          <a:xfrm>
            <a:off x="743609" y="1576552"/>
            <a:ext cx="10828282" cy="4430109"/>
          </a:xfrm>
        </p:spPr>
        <p:txBody>
          <a:bodyPr>
            <a:noAutofit/>
          </a:bodyPr>
          <a:lstStyle/>
          <a:p>
            <a:pPr marL="457200" indent="-457200" algn="just">
              <a:spcBef>
                <a:spcPts val="600"/>
              </a:spcBef>
              <a:spcAft>
                <a:spcPts val="600"/>
              </a:spcAft>
            </a:pPr>
            <a:r>
              <a:rPr lang="en-US" sz="2400" dirty="0" err="1" smtClean="0"/>
              <a:t>Rationalisation</a:t>
            </a:r>
            <a:r>
              <a:rPr lang="en-US" sz="2400" dirty="0" smtClean="0"/>
              <a:t> of Bank Accounts done by issuing Office Order</a:t>
            </a:r>
          </a:p>
          <a:p>
            <a:pPr marL="457200" indent="-457200" algn="just">
              <a:spcBef>
                <a:spcPts val="600"/>
              </a:spcBef>
              <a:spcAft>
                <a:spcPts val="600"/>
              </a:spcAft>
            </a:pPr>
            <a:r>
              <a:rPr lang="en-US" sz="2400" dirty="0" smtClean="0"/>
              <a:t>Online system in place to track availability of fund at each health facility as well as at District Health Society and Block level </a:t>
            </a:r>
            <a:endParaRPr lang="en-US" dirty="0" smtClean="0"/>
          </a:p>
          <a:p>
            <a:pPr marL="457200" indent="-457200" algn="just">
              <a:spcBef>
                <a:spcPts val="600"/>
              </a:spcBef>
              <a:spcAft>
                <a:spcPts val="600"/>
              </a:spcAft>
            </a:pPr>
            <a:endParaRPr lang="en-US" sz="2400" dirty="0"/>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NUHM </a:t>
            </a:r>
            <a:r>
              <a:rPr lang="en-US" sz="2400" b="1" dirty="0" smtClean="0"/>
              <a:t>(Action initiated)</a:t>
            </a:r>
            <a:endParaRPr lang="en-US" b="1" dirty="0"/>
          </a:p>
        </p:txBody>
      </p:sp>
      <p:sp>
        <p:nvSpPr>
          <p:cNvPr id="3" name="Content Placeholder 2"/>
          <p:cNvSpPr>
            <a:spLocks noGrp="1"/>
          </p:cNvSpPr>
          <p:nvPr>
            <p:ph idx="1"/>
          </p:nvPr>
        </p:nvSpPr>
        <p:spPr>
          <a:xfrm>
            <a:off x="743609" y="1434662"/>
            <a:ext cx="10828282" cy="4477403"/>
          </a:xfrm>
        </p:spPr>
        <p:txBody>
          <a:bodyPr>
            <a:noAutofit/>
          </a:bodyPr>
          <a:lstStyle/>
          <a:p>
            <a:pPr marL="457200" indent="-457200" algn="just"/>
            <a:r>
              <a:rPr lang="en-US" sz="2400" dirty="0" smtClean="0"/>
              <a:t>To strengthen the implementation of NUHM in 14 selected Cities/ Towns involvement of the Urban Local Bodies have been roped in.</a:t>
            </a:r>
          </a:p>
          <a:p>
            <a:pPr marL="457200" indent="-457200" algn="just"/>
            <a:r>
              <a:rPr lang="en-US" sz="2400" dirty="0" smtClean="0"/>
              <a:t>Preventive measures of vector control of Dengue through source reduction (cleaning of the drains, removing water </a:t>
            </a:r>
            <a:r>
              <a:rPr lang="en-US" sz="2400" dirty="0" err="1" smtClean="0"/>
              <a:t>loging</a:t>
            </a:r>
            <a:r>
              <a:rPr lang="en-US" sz="2400" dirty="0" smtClean="0"/>
              <a:t>, improving by-laws of building permission, licensing of business establishment linking to adherence of public health activities etc are being initiated through ULBs)</a:t>
            </a:r>
          </a:p>
          <a:p>
            <a:pPr marL="457200" indent="-457200" algn="just"/>
            <a:r>
              <a:rPr lang="en-US" sz="2400" dirty="0" smtClean="0"/>
              <a:t>Involvement of the Medical Colleges in Vulnerability assessment of slums and training etc started in the State</a:t>
            </a:r>
          </a:p>
          <a:p>
            <a:pPr marL="457200" indent="-457200" algn="just"/>
            <a:r>
              <a:rPr lang="en-US" sz="2400" dirty="0" smtClean="0"/>
              <a:t>Integration of the disease control </a:t>
            </a:r>
            <a:r>
              <a:rPr lang="en-US" sz="2400" dirty="0" err="1" smtClean="0"/>
              <a:t>programme</a:t>
            </a:r>
            <a:r>
              <a:rPr lang="en-US" sz="2400" dirty="0" smtClean="0"/>
              <a:t> and involvement of the masses with NULM, SBM (Urban) are being implemented in the State</a:t>
            </a:r>
          </a:p>
          <a:p>
            <a:pPr marL="457200" indent="-457200" algn="just"/>
            <a:r>
              <a:rPr lang="en-US" sz="2400" dirty="0" smtClean="0"/>
              <a:t>Technical support from ADB and </a:t>
            </a:r>
            <a:r>
              <a:rPr lang="en-US" sz="2400" dirty="0" err="1" smtClean="0"/>
              <a:t>MoHFW</a:t>
            </a:r>
            <a:r>
              <a:rPr lang="en-US" sz="2400" dirty="0" smtClean="0"/>
              <a:t> in capacity building are being ensured.</a:t>
            </a:r>
          </a:p>
        </p:txBody>
      </p:sp>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fontScale="90000"/>
          </a:bodyPr>
          <a:lstStyle/>
          <a:p>
            <a:r>
              <a:rPr lang="en-US" b="1" dirty="0" smtClean="0"/>
              <a:t>Disease Control </a:t>
            </a:r>
            <a:r>
              <a:rPr lang="en-US" b="1" dirty="0" err="1" smtClean="0"/>
              <a:t>Programmes</a:t>
            </a:r>
            <a:r>
              <a:rPr lang="en-US" b="1" dirty="0" smtClean="0"/>
              <a:t> </a:t>
            </a:r>
            <a:r>
              <a:rPr lang="en-US" sz="2400" b="1" dirty="0" smtClean="0"/>
              <a:t>(Action initiated)</a:t>
            </a:r>
            <a:endParaRPr lang="en-US" b="1" dirty="0"/>
          </a:p>
        </p:txBody>
      </p:sp>
      <p:sp>
        <p:nvSpPr>
          <p:cNvPr id="3" name="Content Placeholder 2"/>
          <p:cNvSpPr>
            <a:spLocks noGrp="1"/>
          </p:cNvSpPr>
          <p:nvPr>
            <p:ph idx="1"/>
          </p:nvPr>
        </p:nvSpPr>
        <p:spPr>
          <a:xfrm>
            <a:off x="743609" y="1718441"/>
            <a:ext cx="10828282" cy="4288220"/>
          </a:xfrm>
        </p:spPr>
        <p:txBody>
          <a:bodyPr>
            <a:noAutofit/>
          </a:bodyPr>
          <a:lstStyle/>
          <a:p>
            <a:pPr marL="457200" indent="-457200" algn="just"/>
            <a:r>
              <a:rPr lang="en-US" sz="2400" dirty="0" smtClean="0"/>
              <a:t>The disease control </a:t>
            </a:r>
            <a:r>
              <a:rPr lang="en-US" sz="2400" dirty="0" err="1" smtClean="0"/>
              <a:t>programmes</a:t>
            </a:r>
            <a:r>
              <a:rPr lang="en-US" sz="2400" dirty="0" smtClean="0"/>
              <a:t> to continue as Umbrella Programme under NHM.</a:t>
            </a:r>
          </a:p>
          <a:p>
            <a:pPr marL="457200" indent="-457200" algn="just"/>
            <a:r>
              <a:rPr lang="en-US" sz="2400" dirty="0" smtClean="0"/>
              <a:t>Principal Secretary and Mission Director is taking review of Physical and Financial performance of all vertical </a:t>
            </a:r>
            <a:r>
              <a:rPr lang="en-US" sz="2400" dirty="0" err="1" smtClean="0"/>
              <a:t>programmes</a:t>
            </a:r>
            <a:r>
              <a:rPr lang="en-US" sz="2400" dirty="0" smtClean="0"/>
              <a:t> like  for the RNTCP, NVBDCP, NPCB, NLEP.</a:t>
            </a:r>
          </a:p>
          <a:p>
            <a:pPr marL="457200" indent="-457200" algn="just"/>
            <a:r>
              <a:rPr lang="en-US" sz="2400" dirty="0" smtClean="0"/>
              <a:t>For the JE / AES, Dengue – weekly review of the activity by MD, NHM with SPO and other officials of NVBDCP</a:t>
            </a:r>
          </a:p>
          <a:p>
            <a:pPr marL="457200" indent="-457200" algn="just"/>
            <a:endParaRPr lang="en-US" sz="2400" dirty="0"/>
          </a:p>
        </p:txBody>
      </p:sp>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396656"/>
            <a:ext cx="10515600" cy="706930"/>
          </a:xfrm>
        </p:spPr>
        <p:txBody>
          <a:bodyPr>
            <a:normAutofit/>
          </a:bodyPr>
          <a:lstStyle/>
          <a:p>
            <a:r>
              <a:rPr lang="en-US" b="1" dirty="0" smtClean="0"/>
              <a:t>Equipment Maintenance </a:t>
            </a:r>
            <a:r>
              <a:rPr lang="en-US" sz="2400" b="1" dirty="0" smtClean="0"/>
              <a:t>(Action initiated)</a:t>
            </a:r>
            <a:endParaRPr lang="en-US" b="1" dirty="0"/>
          </a:p>
        </p:txBody>
      </p:sp>
      <p:sp>
        <p:nvSpPr>
          <p:cNvPr id="3" name="Content Placeholder 2"/>
          <p:cNvSpPr>
            <a:spLocks noGrp="1"/>
          </p:cNvSpPr>
          <p:nvPr>
            <p:ph idx="1"/>
          </p:nvPr>
        </p:nvSpPr>
        <p:spPr>
          <a:xfrm>
            <a:off x="712077" y="1481959"/>
            <a:ext cx="10686391" cy="4303984"/>
          </a:xfrm>
        </p:spPr>
        <p:txBody>
          <a:bodyPr>
            <a:noAutofit/>
          </a:bodyPr>
          <a:lstStyle/>
          <a:p>
            <a:pPr marL="457200" indent="-457200" algn="just"/>
            <a:r>
              <a:rPr lang="en-US" sz="2400" dirty="0" smtClean="0"/>
              <a:t>At present all the equipments are covered by a maintenance contract (for 5 years) from the level of Medical College Hospitals to PHC/CHC in Assam. </a:t>
            </a:r>
          </a:p>
          <a:p>
            <a:pPr marL="457200" indent="-457200" algn="just"/>
            <a:r>
              <a:rPr lang="en-US" sz="2400" dirty="0" smtClean="0"/>
              <a:t>The party (M/s TBS India) has set up repair workshop in all Medical College Hospitals and other hospitals.  </a:t>
            </a:r>
          </a:p>
          <a:p>
            <a:pPr marL="457200" indent="-457200" algn="just"/>
            <a:r>
              <a:rPr lang="en-US" sz="2400" dirty="0" smtClean="0"/>
              <a:t>Present status</a:t>
            </a:r>
          </a:p>
          <a:p>
            <a:pPr marL="914400" lvl="1" indent="-457200" algn="just"/>
            <a:r>
              <a:rPr lang="en-US" dirty="0" smtClean="0"/>
              <a:t>Medical College = 83.75% (Total assets = 12,692, functional assets = 10,629 )</a:t>
            </a:r>
          </a:p>
          <a:p>
            <a:pPr marL="914400" lvl="1" indent="-457200" algn="just"/>
            <a:r>
              <a:rPr lang="en-US" dirty="0" smtClean="0"/>
              <a:t>District Hospital = 72.17% (Total assets = 6,442, functional assets = 4,649)</a:t>
            </a:r>
          </a:p>
          <a:p>
            <a:pPr marL="914400" lvl="1" indent="-457200" algn="just"/>
            <a:r>
              <a:rPr lang="en-US" dirty="0" smtClean="0"/>
              <a:t>PHC/CHC/SDCH = 76.31% (Total assets = 27,240, functional assets = 20,788)</a:t>
            </a:r>
          </a:p>
          <a:p>
            <a:pPr marL="914400" lvl="1" indent="-457200" algn="just"/>
            <a:r>
              <a:rPr lang="en-US" dirty="0" smtClean="0"/>
              <a:t>Total = 77.77% (Total assets = 46,374, functional assets = 36,066)  </a:t>
            </a:r>
          </a:p>
          <a:p>
            <a:pPr marL="457200" indent="-457200" algn="just"/>
            <a:r>
              <a:rPr lang="en-US" sz="2400" dirty="0" smtClean="0"/>
              <a:t>JE (Instrumentation) are engaged for monitoring of maintenance of bio medical equipment along with additional support for maintenance of equipment </a:t>
            </a:r>
          </a:p>
        </p:txBody>
      </p:sp>
    </p:spTree>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529" y="499416"/>
            <a:ext cx="10689771" cy="549272"/>
          </a:xfrm>
        </p:spPr>
        <p:txBody>
          <a:bodyPr vert="horz" lIns="91440" tIns="45720" rIns="91440" bIns="45720" rtlCol="0" anchor="ctr">
            <a:normAutofit fontScale="90000"/>
          </a:bodyPr>
          <a:lstStyle/>
          <a:p>
            <a:pPr algn="just"/>
            <a:r>
              <a:rPr lang="en-US" dirty="0" smtClean="0">
                <a:solidFill>
                  <a:schemeClr val="tx1"/>
                </a:solidFill>
                <a:latin typeface="+mj-lt"/>
                <a:ea typeface="+mj-ea"/>
                <a:cs typeface="+mj-cs"/>
              </a:rPr>
              <a:t>Biomedical Equipment Maintenance and Management Programme (BEMP)</a:t>
            </a:r>
            <a:endParaRPr lang="en-US" dirty="0">
              <a:solidFill>
                <a:schemeClr val="tx1"/>
              </a:solidFill>
              <a:latin typeface="+mj-lt"/>
              <a:ea typeface="+mj-ea"/>
              <a:cs typeface="+mj-cs"/>
            </a:endParaRPr>
          </a:p>
        </p:txBody>
      </p:sp>
      <p:pic>
        <p:nvPicPr>
          <p:cNvPr id="110595" name="Picture 3" descr="E:\LaptopBackup\Monthly Reports\2017-18\March 2018\SHM Meeting\From Components\TBS.png"/>
          <p:cNvPicPr>
            <a:picLocks noChangeAspect="1" noChangeArrowheads="1"/>
          </p:cNvPicPr>
          <p:nvPr/>
        </p:nvPicPr>
        <p:blipFill>
          <a:blip r:embed="rId2"/>
          <a:srcRect/>
          <a:stretch>
            <a:fillRect/>
          </a:stretch>
        </p:blipFill>
        <p:spPr bwMode="auto">
          <a:xfrm>
            <a:off x="685799" y="1366838"/>
            <a:ext cx="10553701" cy="5010785"/>
          </a:xfrm>
          <a:prstGeom prst="rect">
            <a:avLst/>
          </a:prstGeom>
          <a:noFill/>
        </p:spPr>
      </p:pic>
    </p:spTree>
    <p:extLst>
      <p:ext uri="{BB962C8B-B14F-4D97-AF65-F5344CB8AC3E}">
        <p14:creationId xmlns="" xmlns:p14="http://schemas.microsoft.com/office/powerpoint/2010/main" val="638839306"/>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initiatives </a:t>
            </a:r>
            <a:endParaRPr lang="en-US" dirty="0"/>
          </a:p>
        </p:txBody>
      </p:sp>
    </p:spTree>
    <p:extLst>
      <p:ext uri="{BB962C8B-B14F-4D97-AF65-F5344CB8AC3E}">
        <p14:creationId xmlns:p14="http://schemas.microsoft.com/office/powerpoint/2010/main" xmlns="" val="959162235"/>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3231"/>
            <a:ext cx="10515600" cy="1325563"/>
          </a:xfrm>
        </p:spPr>
        <p:txBody>
          <a:bodyPr anchor="t"/>
          <a:lstStyle/>
          <a:p>
            <a:r>
              <a:rPr lang="en-US" dirty="0" smtClean="0"/>
              <a:t>Mobile Medical Units (MMUs) – To reach the unreached</a:t>
            </a:r>
            <a:endParaRPr lang="en-US" dirty="0"/>
          </a:p>
        </p:txBody>
      </p:sp>
      <p:sp>
        <p:nvSpPr>
          <p:cNvPr id="3" name="Content Placeholder 2"/>
          <p:cNvSpPr>
            <a:spLocks noGrp="1"/>
          </p:cNvSpPr>
          <p:nvPr>
            <p:ph idx="1"/>
          </p:nvPr>
        </p:nvSpPr>
        <p:spPr>
          <a:xfrm>
            <a:off x="146304" y="1573376"/>
            <a:ext cx="6089904" cy="4351338"/>
          </a:xfrm>
        </p:spPr>
        <p:txBody>
          <a:bodyPr>
            <a:noAutofit/>
          </a:bodyPr>
          <a:lstStyle/>
          <a:p>
            <a:pPr marL="342900" lvl="0" indent="-342900" algn="just">
              <a:buFont typeface="Wingdings" pitchFamily="2" charset="2"/>
              <a:buChar char="§"/>
              <a:tabLst>
                <a:tab pos="457200" algn="l"/>
              </a:tabLst>
            </a:pPr>
            <a:r>
              <a:rPr lang="en-US" sz="2200" dirty="0" smtClean="0">
                <a:cs typeface="Calibri" pitchFamily="34" charset="0"/>
              </a:rPr>
              <a:t>To provide primary health care services along with diagnostics facilities</a:t>
            </a:r>
          </a:p>
          <a:p>
            <a:pPr marL="800100" lvl="1" indent="-342900" algn="just">
              <a:buFont typeface="Wingdings" pitchFamily="2" charset="2"/>
              <a:buChar char="§"/>
              <a:tabLst>
                <a:tab pos="457200" algn="l"/>
              </a:tabLst>
            </a:pPr>
            <a:r>
              <a:rPr lang="en-US" sz="2200" dirty="0" smtClean="0">
                <a:cs typeface="Calibri" pitchFamily="34" charset="0"/>
              </a:rPr>
              <a:t>Tea Garden areas = 80 MMUs</a:t>
            </a:r>
          </a:p>
          <a:p>
            <a:pPr marL="800100" lvl="1" indent="-342900" algn="just">
              <a:buFont typeface="Wingdings" pitchFamily="2" charset="2"/>
              <a:buChar char="§"/>
              <a:tabLst>
                <a:tab pos="457200" algn="l"/>
              </a:tabLst>
            </a:pPr>
            <a:r>
              <a:rPr lang="en-US" sz="2200" dirty="0" smtClean="0">
                <a:cs typeface="Calibri" pitchFamily="34" charset="0"/>
              </a:rPr>
              <a:t> Non tea garden areas = 50 MMUs </a:t>
            </a:r>
          </a:p>
          <a:p>
            <a:pPr marL="342900" indent="-342900" algn="just">
              <a:buFont typeface="Wingdings" pitchFamily="2" charset="2"/>
              <a:buChar char="§"/>
              <a:tabLst>
                <a:tab pos="457200" algn="l"/>
              </a:tabLst>
            </a:pPr>
            <a:r>
              <a:rPr lang="en-US" sz="2200" dirty="0" smtClean="0"/>
              <a:t>Comprehensive primary healthcare services at the doorstep</a:t>
            </a:r>
          </a:p>
          <a:p>
            <a:pPr marL="342900" indent="-342900" algn="just">
              <a:buFont typeface="Wingdings" pitchFamily="2" charset="2"/>
              <a:buChar char="§"/>
              <a:tabLst>
                <a:tab pos="457200" algn="l"/>
              </a:tabLst>
            </a:pPr>
            <a:r>
              <a:rPr lang="en-US" sz="2200" dirty="0" smtClean="0"/>
              <a:t>Free drugs and free Lab diagnostics in the labour lines at the door step. </a:t>
            </a:r>
          </a:p>
          <a:p>
            <a:pPr marL="342900" indent="-342900" algn="just">
              <a:buFont typeface="Wingdings" pitchFamily="2" charset="2"/>
              <a:buChar char="§"/>
              <a:tabLst>
                <a:tab pos="457200" algn="l"/>
              </a:tabLst>
            </a:pPr>
            <a:r>
              <a:rPr lang="en-US" sz="2200" dirty="0" smtClean="0"/>
              <a:t>Early identification and treatment of  communicable and non communicable diseases.</a:t>
            </a:r>
          </a:p>
          <a:p>
            <a:pPr marL="342900" lvl="0" indent="-342900" algn="just">
              <a:buFont typeface="Wingdings" pitchFamily="2" charset="2"/>
              <a:buChar char="§"/>
              <a:tabLst>
                <a:tab pos="457200" algn="l"/>
              </a:tabLst>
            </a:pPr>
            <a:r>
              <a:rPr lang="en-US" sz="2200" dirty="0" smtClean="0"/>
              <a:t>Performance till 31</a:t>
            </a:r>
            <a:r>
              <a:rPr lang="en-US" sz="2200" baseline="30000" dirty="0" smtClean="0"/>
              <a:t>st</a:t>
            </a:r>
            <a:r>
              <a:rPr lang="en-US" sz="2200" dirty="0" smtClean="0"/>
              <a:t> May 2018:</a:t>
            </a:r>
          </a:p>
          <a:p>
            <a:pPr marL="800100" lvl="1" indent="-342900" algn="just">
              <a:buFont typeface="Wingdings" pitchFamily="2" charset="2"/>
              <a:buChar char="§"/>
              <a:tabLst>
                <a:tab pos="457200" algn="l"/>
              </a:tabLst>
            </a:pPr>
            <a:r>
              <a:rPr lang="en-US" sz="2200" dirty="0" smtClean="0"/>
              <a:t>Number of camps = 24,215</a:t>
            </a:r>
          </a:p>
          <a:p>
            <a:pPr marL="800100" lvl="1" indent="-342900" algn="just">
              <a:buFont typeface="Wingdings" pitchFamily="2" charset="2"/>
              <a:buChar char="§"/>
              <a:tabLst>
                <a:tab pos="457200" algn="l"/>
              </a:tabLst>
            </a:pPr>
            <a:r>
              <a:rPr lang="en-US" sz="2200" dirty="0" smtClean="0"/>
              <a:t>Number of patients treated =  9,72,246</a:t>
            </a:r>
          </a:p>
          <a:p>
            <a:pPr marL="800100" lvl="1" indent="-342900" algn="just">
              <a:buFont typeface="Wingdings" pitchFamily="2" charset="2"/>
              <a:buChar char="§"/>
              <a:tabLst>
                <a:tab pos="457200" algn="l"/>
              </a:tabLst>
            </a:pPr>
            <a:r>
              <a:rPr lang="en-US" sz="2200" dirty="0" smtClean="0"/>
              <a:t>Number of Tea Gardens covered = 356 </a:t>
            </a:r>
          </a:p>
        </p:txBody>
      </p:sp>
      <p:pic>
        <p:nvPicPr>
          <p:cNvPr id="8" name="Picture 4" descr="C:\Monthly Report\2016-17\Tea Garden\For 80 MMU List\28 April 2017 Cabinet Note\Ref\2.jpg"/>
          <p:cNvPicPr>
            <a:picLocks noChangeAspect="1" noChangeArrowheads="1"/>
          </p:cNvPicPr>
          <p:nvPr/>
        </p:nvPicPr>
        <p:blipFill>
          <a:blip r:embed="rId3" cstate="print"/>
          <a:srcRect/>
          <a:stretch>
            <a:fillRect/>
          </a:stretch>
        </p:blipFill>
        <p:spPr bwMode="auto">
          <a:xfrm>
            <a:off x="6711353" y="4698571"/>
            <a:ext cx="2684895" cy="2015802"/>
          </a:xfrm>
          <a:prstGeom prst="rect">
            <a:avLst/>
          </a:prstGeom>
          <a:noFill/>
        </p:spPr>
      </p:pic>
      <p:pic>
        <p:nvPicPr>
          <p:cNvPr id="9" name="Picture 3" descr="C:\Monthly Report\2016-17\Tea Garden\For 80 MMU List\28 April 2017 Cabinet Note\Ref\IMG_20170404_132352.jpg"/>
          <p:cNvPicPr>
            <a:picLocks noChangeAspect="1" noChangeArrowheads="1"/>
          </p:cNvPicPr>
          <p:nvPr/>
        </p:nvPicPr>
        <p:blipFill>
          <a:blip r:embed="rId4" cstate="print"/>
          <a:srcRect/>
          <a:stretch>
            <a:fillRect/>
          </a:stretch>
        </p:blipFill>
        <p:spPr bwMode="auto">
          <a:xfrm>
            <a:off x="9585434" y="4714336"/>
            <a:ext cx="2304394" cy="2046073"/>
          </a:xfrm>
          <a:prstGeom prst="rect">
            <a:avLst/>
          </a:prstGeom>
          <a:noFill/>
        </p:spPr>
      </p:pic>
      <p:pic>
        <p:nvPicPr>
          <p:cNvPr id="7" name="Picture 2"/>
          <p:cNvPicPr>
            <a:picLocks noChangeAspect="1" noChangeArrowheads="1"/>
          </p:cNvPicPr>
          <p:nvPr/>
        </p:nvPicPr>
        <p:blipFill>
          <a:blip r:embed="rId5" cstate="print"/>
          <a:srcRect/>
          <a:stretch>
            <a:fillRect/>
          </a:stretch>
        </p:blipFill>
        <p:spPr bwMode="auto">
          <a:xfrm>
            <a:off x="6370321" y="1548794"/>
            <a:ext cx="5663184" cy="292550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503" y="175933"/>
            <a:ext cx="11414234" cy="801523"/>
          </a:xfrm>
        </p:spPr>
        <p:txBody>
          <a:bodyPr/>
          <a:lstStyle/>
          <a:p>
            <a:r>
              <a:rPr lang="en-US" dirty="0" smtClean="0"/>
              <a:t>Strengthening Monitoring &amp; Supervision</a:t>
            </a:r>
            <a:endParaRPr lang="en-US" dirty="0"/>
          </a:p>
        </p:txBody>
      </p:sp>
      <p:sp>
        <p:nvSpPr>
          <p:cNvPr id="3" name="Content Placeholder 2"/>
          <p:cNvSpPr>
            <a:spLocks noGrp="1"/>
          </p:cNvSpPr>
          <p:nvPr>
            <p:ph idx="1"/>
          </p:nvPr>
        </p:nvSpPr>
        <p:spPr>
          <a:xfrm>
            <a:off x="838200" y="1639614"/>
            <a:ext cx="10515600" cy="3843666"/>
          </a:xfrm>
        </p:spPr>
        <p:txBody>
          <a:bodyPr>
            <a:noAutofit/>
          </a:bodyPr>
          <a:lstStyle/>
          <a:p>
            <a:pPr marL="457200" indent="-457200" algn="just">
              <a:buFont typeface="Wingdings" pitchFamily="2" charset="2"/>
              <a:buChar char="§"/>
            </a:pPr>
            <a:r>
              <a:rPr lang="en-US" sz="2400" dirty="0" smtClean="0"/>
              <a:t>Gap analysis of all health institutions as per IPHS is being carried out using Mobile based Application through District and State level teams with technical support from UNICEF</a:t>
            </a:r>
          </a:p>
          <a:p>
            <a:pPr marL="457200" indent="-457200" algn="just">
              <a:buFont typeface="Wingdings" pitchFamily="2" charset="2"/>
              <a:buChar char="§"/>
            </a:pPr>
            <a:r>
              <a:rPr lang="en-US" sz="2400" dirty="0" smtClean="0"/>
              <a:t>Mobile based Supportive Supervision application with support from UNICEF is being implemented to ensure effective follow up of gaps identified.</a:t>
            </a: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0316"/>
            <a:ext cx="5849007" cy="507831"/>
          </a:xfrm>
        </p:spPr>
        <p:style>
          <a:lnRef idx="3">
            <a:schemeClr val="lt1"/>
          </a:lnRef>
          <a:fillRef idx="1">
            <a:schemeClr val="accent5"/>
          </a:fillRef>
          <a:effectRef idx="1">
            <a:schemeClr val="accent5"/>
          </a:effectRef>
          <a:fontRef idx="minor">
            <a:schemeClr val="lt1"/>
          </a:fontRef>
        </p:style>
        <p:txBody>
          <a:bodyPr wrap="square" rtlCol="0">
            <a:spAutoFit/>
          </a:bodyPr>
          <a:lstStyle/>
          <a:p>
            <a:r>
              <a:rPr lang="en-IN" sz="3000" dirty="0" smtClean="0">
                <a:solidFill>
                  <a:schemeClr val="lt1"/>
                </a:solidFill>
              </a:rPr>
              <a:t>Maternal Mortality Ratio (MMR)</a:t>
            </a:r>
            <a:endParaRPr lang="en-US" sz="3000" dirty="0">
              <a:solidFill>
                <a:schemeClr val="lt1"/>
              </a:solidFill>
            </a:endParaRPr>
          </a:p>
        </p:txBody>
      </p:sp>
      <p:graphicFrame>
        <p:nvGraphicFramePr>
          <p:cNvPr id="6" name="Chart 5"/>
          <p:cNvGraphicFramePr/>
          <p:nvPr/>
        </p:nvGraphicFramePr>
        <p:xfrm>
          <a:off x="756744" y="930166"/>
          <a:ext cx="10594427"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0" y="6069724"/>
            <a:ext cx="12192000" cy="78827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dirty="0" smtClean="0">
                <a:solidFill>
                  <a:schemeClr val="tx1"/>
                </a:solidFill>
              </a:rPr>
              <a:t>Assam recorded 243 points (50.63%) drop in MMR during NHM period </a:t>
            </a:r>
          </a:p>
          <a:p>
            <a:pPr algn="ctr"/>
            <a:r>
              <a:rPr lang="en-US" sz="2800" dirty="0" smtClean="0">
                <a:solidFill>
                  <a:schemeClr val="tx1"/>
                </a:solidFill>
              </a:rPr>
              <a:t>compared to 124 points (48.82%) drop of National  average</a:t>
            </a:r>
            <a:endParaRPr lang="en-US" sz="2800" dirty="0">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3231"/>
            <a:ext cx="10515600" cy="1325563"/>
          </a:xfrm>
        </p:spPr>
        <p:txBody>
          <a:bodyPr anchor="t"/>
          <a:lstStyle/>
          <a:p>
            <a:r>
              <a:rPr lang="en-US" dirty="0" err="1" smtClean="0"/>
              <a:t>Atal</a:t>
            </a:r>
            <a:r>
              <a:rPr lang="en-US" dirty="0" smtClean="0"/>
              <a:t> </a:t>
            </a:r>
            <a:r>
              <a:rPr lang="en-US" dirty="0" err="1" smtClean="0"/>
              <a:t>Amrit</a:t>
            </a:r>
            <a:r>
              <a:rPr lang="en-US" dirty="0" smtClean="0"/>
              <a:t> </a:t>
            </a:r>
            <a:r>
              <a:rPr lang="en-US" dirty="0" err="1" smtClean="0"/>
              <a:t>Abhiyan</a:t>
            </a:r>
            <a:endParaRPr lang="en-US" dirty="0"/>
          </a:p>
        </p:txBody>
      </p:sp>
      <p:sp>
        <p:nvSpPr>
          <p:cNvPr id="3" name="Content Placeholder 2"/>
          <p:cNvSpPr>
            <a:spLocks noGrp="1"/>
          </p:cNvSpPr>
          <p:nvPr>
            <p:ph idx="1"/>
          </p:nvPr>
        </p:nvSpPr>
        <p:spPr>
          <a:xfrm>
            <a:off x="482163" y="1158200"/>
            <a:ext cx="7501758" cy="5452150"/>
          </a:xfrm>
        </p:spPr>
        <p:txBody>
          <a:bodyPr>
            <a:noAutofit/>
          </a:bodyPr>
          <a:lstStyle/>
          <a:p>
            <a:pPr marL="342900" lvl="0" indent="-342900" algn="just">
              <a:lnSpc>
                <a:spcPct val="100000"/>
              </a:lnSpc>
              <a:spcBef>
                <a:spcPts val="0"/>
              </a:spcBef>
              <a:buFont typeface="Wingdings" pitchFamily="2" charset="2"/>
              <a:buChar char="§"/>
              <a:tabLst>
                <a:tab pos="457200" algn="l"/>
              </a:tabLst>
            </a:pPr>
            <a:r>
              <a:rPr lang="en-US" sz="2300" dirty="0" smtClean="0">
                <a:cs typeface="Calibri" pitchFamily="34" charset="0"/>
              </a:rPr>
              <a:t>launched on 25</a:t>
            </a:r>
            <a:r>
              <a:rPr lang="en-US" sz="2300" baseline="30000" dirty="0" smtClean="0">
                <a:cs typeface="Calibri" pitchFamily="34" charset="0"/>
              </a:rPr>
              <a:t>th</a:t>
            </a:r>
            <a:r>
              <a:rPr lang="en-US" sz="2300" dirty="0" smtClean="0">
                <a:cs typeface="Calibri" pitchFamily="34" charset="0"/>
              </a:rPr>
              <a:t> December 2016. </a:t>
            </a:r>
          </a:p>
          <a:p>
            <a:pPr marL="342900" lvl="0" indent="-342900" algn="just">
              <a:lnSpc>
                <a:spcPct val="100000"/>
              </a:lnSpc>
              <a:spcBef>
                <a:spcPts val="0"/>
              </a:spcBef>
              <a:buFont typeface="Wingdings" pitchFamily="2" charset="2"/>
              <a:buChar char="§"/>
              <a:tabLst>
                <a:tab pos="457200" algn="l"/>
              </a:tabLst>
            </a:pPr>
            <a:r>
              <a:rPr lang="en-US" sz="2300" dirty="0" smtClean="0">
                <a:cs typeface="Calibri" pitchFamily="34" charset="0"/>
              </a:rPr>
              <a:t>Financial benefits </a:t>
            </a:r>
            <a:r>
              <a:rPr lang="en-US" sz="2300" dirty="0" err="1" smtClean="0">
                <a:cs typeface="Calibri" pitchFamily="34" charset="0"/>
              </a:rPr>
              <a:t>upto</a:t>
            </a:r>
            <a:r>
              <a:rPr lang="en-US" sz="2300" dirty="0" smtClean="0">
                <a:cs typeface="Calibri" pitchFamily="34" charset="0"/>
              </a:rPr>
              <a:t> </a:t>
            </a:r>
            <a:r>
              <a:rPr lang="en-US" sz="2300" b="1" dirty="0" smtClean="0">
                <a:cs typeface="Calibri" pitchFamily="34" charset="0"/>
              </a:rPr>
              <a:t>Rs 2 </a:t>
            </a:r>
            <a:r>
              <a:rPr lang="en-US" sz="2300" b="1" dirty="0" err="1" smtClean="0">
                <a:cs typeface="Calibri" pitchFamily="34" charset="0"/>
              </a:rPr>
              <a:t>Lakhs</a:t>
            </a:r>
            <a:r>
              <a:rPr lang="en-US" sz="2300" b="1" dirty="0" smtClean="0">
                <a:cs typeface="Calibri" pitchFamily="34" charset="0"/>
              </a:rPr>
              <a:t> per individua</a:t>
            </a:r>
            <a:r>
              <a:rPr lang="en-US" sz="2300" dirty="0" smtClean="0">
                <a:cs typeface="Calibri" pitchFamily="34" charset="0"/>
              </a:rPr>
              <a:t>l annually</a:t>
            </a:r>
          </a:p>
          <a:p>
            <a:pPr marL="342900" lvl="0" indent="-342900" algn="just">
              <a:lnSpc>
                <a:spcPct val="100000"/>
              </a:lnSpc>
              <a:spcBef>
                <a:spcPts val="0"/>
              </a:spcBef>
              <a:buFont typeface="Wingdings" pitchFamily="2" charset="2"/>
              <a:buChar char="§"/>
              <a:tabLst>
                <a:tab pos="457200" algn="l"/>
              </a:tabLst>
            </a:pPr>
            <a:r>
              <a:rPr lang="en-US" sz="2300" dirty="0" smtClean="0">
                <a:cs typeface="Calibri" pitchFamily="34" charset="0"/>
              </a:rPr>
              <a:t>Diseases covered under the scheme:</a:t>
            </a:r>
          </a:p>
          <a:p>
            <a:pPr marL="800100" lvl="1" indent="-342900" algn="just">
              <a:lnSpc>
                <a:spcPct val="100000"/>
              </a:lnSpc>
              <a:spcBef>
                <a:spcPts val="0"/>
              </a:spcBef>
              <a:buFont typeface="Wingdings" pitchFamily="2" charset="2"/>
              <a:buChar char="§"/>
              <a:tabLst>
                <a:tab pos="457200" algn="l"/>
              </a:tabLst>
            </a:pPr>
            <a:r>
              <a:rPr lang="en-US" sz="2300" dirty="0" smtClean="0">
                <a:cs typeface="Calibri" pitchFamily="34" charset="0"/>
              </a:rPr>
              <a:t>Cardiovascular diseases, </a:t>
            </a:r>
          </a:p>
          <a:p>
            <a:pPr marL="800100" lvl="1" indent="-342900" algn="just">
              <a:lnSpc>
                <a:spcPct val="100000"/>
              </a:lnSpc>
              <a:spcBef>
                <a:spcPts val="0"/>
              </a:spcBef>
              <a:buFont typeface="Wingdings" pitchFamily="2" charset="2"/>
              <a:buChar char="§"/>
              <a:tabLst>
                <a:tab pos="457200" algn="l"/>
              </a:tabLst>
            </a:pPr>
            <a:r>
              <a:rPr lang="en-US" sz="2300" dirty="0" smtClean="0">
                <a:cs typeface="Calibri" pitchFamily="34" charset="0"/>
              </a:rPr>
              <a:t>Cancer </a:t>
            </a:r>
          </a:p>
          <a:p>
            <a:pPr marL="800100" lvl="1" indent="-342900" algn="just">
              <a:lnSpc>
                <a:spcPct val="100000"/>
              </a:lnSpc>
              <a:spcBef>
                <a:spcPts val="0"/>
              </a:spcBef>
              <a:buFont typeface="Wingdings" pitchFamily="2" charset="2"/>
              <a:buChar char="§"/>
              <a:tabLst>
                <a:tab pos="457200" algn="l"/>
              </a:tabLst>
            </a:pPr>
            <a:r>
              <a:rPr lang="en-US" sz="2300" dirty="0" smtClean="0">
                <a:cs typeface="Calibri" pitchFamily="34" charset="0"/>
              </a:rPr>
              <a:t>Kidney diseases, </a:t>
            </a:r>
          </a:p>
          <a:p>
            <a:pPr marL="800100" lvl="1" indent="-342900" algn="just">
              <a:lnSpc>
                <a:spcPct val="100000"/>
              </a:lnSpc>
              <a:spcBef>
                <a:spcPts val="0"/>
              </a:spcBef>
              <a:buFont typeface="Wingdings" pitchFamily="2" charset="2"/>
              <a:buChar char="§"/>
              <a:tabLst>
                <a:tab pos="457200" algn="l"/>
              </a:tabLst>
            </a:pPr>
            <a:r>
              <a:rPr lang="en-US" sz="2300" dirty="0" smtClean="0">
                <a:cs typeface="Calibri" pitchFamily="34" charset="0"/>
              </a:rPr>
              <a:t>Neo natal diseases, </a:t>
            </a:r>
          </a:p>
          <a:p>
            <a:pPr marL="800100" lvl="1" indent="-342900" algn="just">
              <a:lnSpc>
                <a:spcPct val="100000"/>
              </a:lnSpc>
              <a:spcBef>
                <a:spcPts val="0"/>
              </a:spcBef>
              <a:buFont typeface="Wingdings" pitchFamily="2" charset="2"/>
              <a:buChar char="§"/>
              <a:tabLst>
                <a:tab pos="457200" algn="l"/>
              </a:tabLst>
            </a:pPr>
            <a:r>
              <a:rPr lang="en-US" sz="2300" dirty="0" smtClean="0">
                <a:cs typeface="Calibri" pitchFamily="34" charset="0"/>
              </a:rPr>
              <a:t>Neurological conditions, and </a:t>
            </a:r>
          </a:p>
          <a:p>
            <a:pPr marL="800100" lvl="1" indent="-342900" algn="just">
              <a:lnSpc>
                <a:spcPct val="100000"/>
              </a:lnSpc>
              <a:spcBef>
                <a:spcPts val="0"/>
              </a:spcBef>
              <a:buFont typeface="Wingdings" pitchFamily="2" charset="2"/>
              <a:buChar char="§"/>
              <a:tabLst>
                <a:tab pos="457200" algn="l"/>
              </a:tabLst>
            </a:pPr>
            <a:r>
              <a:rPr lang="en-US" sz="2300" dirty="0" smtClean="0">
                <a:cs typeface="Calibri" pitchFamily="34" charset="0"/>
              </a:rPr>
              <a:t>Burns</a:t>
            </a:r>
          </a:p>
          <a:p>
            <a:pPr marL="342900" lvl="0" indent="-342900" algn="just">
              <a:lnSpc>
                <a:spcPct val="100000"/>
              </a:lnSpc>
              <a:spcBef>
                <a:spcPts val="0"/>
              </a:spcBef>
              <a:buFont typeface="Wingdings" pitchFamily="2" charset="2"/>
              <a:buChar char="§"/>
              <a:tabLst>
                <a:tab pos="457200" algn="l"/>
              </a:tabLst>
            </a:pPr>
            <a:r>
              <a:rPr lang="en-US" sz="2300" dirty="0" smtClean="0">
                <a:cs typeface="Calibri" pitchFamily="34" charset="0"/>
              </a:rPr>
              <a:t>Families with Annual Income up to 5 </a:t>
            </a:r>
            <a:r>
              <a:rPr lang="en-US" sz="2300" dirty="0" err="1" smtClean="0">
                <a:cs typeface="Calibri" pitchFamily="34" charset="0"/>
              </a:rPr>
              <a:t>Lakhs</a:t>
            </a:r>
            <a:endParaRPr lang="en-US" sz="2300" dirty="0" smtClean="0">
              <a:cs typeface="Calibri" pitchFamily="34" charset="0"/>
            </a:endParaRPr>
          </a:p>
          <a:p>
            <a:pPr marL="342900" lvl="0" indent="-342900" algn="just">
              <a:lnSpc>
                <a:spcPct val="100000"/>
              </a:lnSpc>
              <a:spcBef>
                <a:spcPts val="0"/>
              </a:spcBef>
              <a:buFont typeface="Wingdings" pitchFamily="2" charset="2"/>
              <a:buChar char="§"/>
              <a:tabLst>
                <a:tab pos="457200" algn="l"/>
              </a:tabLst>
            </a:pPr>
            <a:r>
              <a:rPr lang="en-US" sz="2300" dirty="0" smtClean="0">
                <a:cs typeface="Calibri" pitchFamily="34" charset="0"/>
              </a:rPr>
              <a:t>Hospitals empanelled – within &amp; outside the State</a:t>
            </a:r>
          </a:p>
          <a:p>
            <a:pPr marL="342900" lvl="0" indent="-342900" algn="just">
              <a:lnSpc>
                <a:spcPct val="100000"/>
              </a:lnSpc>
              <a:spcBef>
                <a:spcPts val="0"/>
              </a:spcBef>
              <a:buFont typeface="Wingdings" pitchFamily="2" charset="2"/>
              <a:buChar char="§"/>
              <a:tabLst>
                <a:tab pos="457200" algn="l"/>
              </a:tabLst>
            </a:pPr>
            <a:r>
              <a:rPr lang="en-US" sz="2400" dirty="0" smtClean="0"/>
              <a:t>1,51,12,697</a:t>
            </a:r>
            <a:r>
              <a:rPr lang="en-US" sz="2300" dirty="0" smtClean="0">
                <a:cs typeface="Calibri" pitchFamily="34" charset="0"/>
              </a:rPr>
              <a:t> beneficiaries enrolled including minors under the scheme up to May 2018</a:t>
            </a:r>
          </a:p>
          <a:p>
            <a:pPr marL="342900" lvl="0" indent="-342900" algn="just">
              <a:lnSpc>
                <a:spcPct val="100000"/>
              </a:lnSpc>
              <a:spcBef>
                <a:spcPts val="0"/>
              </a:spcBef>
              <a:buFont typeface="Wingdings" pitchFamily="2" charset="2"/>
              <a:buChar char="§"/>
              <a:tabLst>
                <a:tab pos="457200" algn="l"/>
              </a:tabLst>
            </a:pPr>
            <a:r>
              <a:rPr lang="en-US" sz="2300" dirty="0" smtClean="0">
                <a:cs typeface="Calibri" pitchFamily="34" charset="0"/>
              </a:rPr>
              <a:t>Total </a:t>
            </a:r>
            <a:r>
              <a:rPr lang="en-US" sz="2400" dirty="0" smtClean="0"/>
              <a:t>17,255</a:t>
            </a:r>
            <a:r>
              <a:rPr lang="en-US" sz="2300" dirty="0" smtClean="0">
                <a:cs typeface="Calibri" pitchFamily="34" charset="0"/>
              </a:rPr>
              <a:t> patients received benefit up 31</a:t>
            </a:r>
            <a:r>
              <a:rPr lang="en-US" sz="2300" baseline="30000" dirty="0" smtClean="0">
                <a:cs typeface="Calibri" pitchFamily="34" charset="0"/>
              </a:rPr>
              <a:t>st</a:t>
            </a:r>
            <a:r>
              <a:rPr lang="en-US" sz="2300" dirty="0" smtClean="0">
                <a:cs typeface="Calibri" pitchFamily="34" charset="0"/>
              </a:rPr>
              <a:t> May2018</a:t>
            </a:r>
          </a:p>
        </p:txBody>
      </p:sp>
      <p:pic>
        <p:nvPicPr>
          <p:cNvPr id="4" name="Picture 2" descr="C:\Monthly Report\2016-17\November 2016\Atal Amrit Abhiyan\Ref\Utpal\AAA LOGO.jpg"/>
          <p:cNvPicPr>
            <a:picLocks noChangeAspect="1" noChangeArrowheads="1"/>
          </p:cNvPicPr>
          <p:nvPr/>
        </p:nvPicPr>
        <p:blipFill>
          <a:blip r:embed="rId2" cstate="print"/>
          <a:srcRect/>
          <a:stretch>
            <a:fillRect/>
          </a:stretch>
        </p:blipFill>
        <p:spPr bwMode="auto">
          <a:xfrm>
            <a:off x="9712866" y="220718"/>
            <a:ext cx="2211112" cy="1560785"/>
          </a:xfrm>
          <a:prstGeom prst="rect">
            <a:avLst/>
          </a:prstGeom>
          <a:noFill/>
        </p:spPr>
      </p:pic>
      <p:pic>
        <p:nvPicPr>
          <p:cNvPr id="5" name="Picture 4" descr="C:\Monthly Report\2016-17\November 2016\Atal Amrit Abhiyan\Ref\IEC\Atal Bihari.jpg"/>
          <p:cNvPicPr>
            <a:picLocks noChangeAspect="1" noChangeArrowheads="1"/>
          </p:cNvPicPr>
          <p:nvPr/>
        </p:nvPicPr>
        <p:blipFill>
          <a:blip r:embed="rId3" cstate="print"/>
          <a:srcRect/>
          <a:stretch>
            <a:fillRect/>
          </a:stretch>
        </p:blipFill>
        <p:spPr bwMode="auto">
          <a:xfrm>
            <a:off x="7819695" y="0"/>
            <a:ext cx="2112579" cy="2161259"/>
          </a:xfrm>
          <a:prstGeom prst="rect">
            <a:avLst/>
          </a:prstGeom>
          <a:noFill/>
        </p:spPr>
      </p:pic>
      <p:pic>
        <p:nvPicPr>
          <p:cNvPr id="6" name="Picture 5" descr="C:\Users\hp\Desktop\rahul d\attal amrit2.JPG"/>
          <p:cNvPicPr/>
          <p:nvPr/>
        </p:nvPicPr>
        <p:blipFill>
          <a:blip r:embed="rId4" cstate="print"/>
          <a:srcRect/>
          <a:stretch>
            <a:fillRect/>
          </a:stretch>
        </p:blipFill>
        <p:spPr bwMode="auto">
          <a:xfrm>
            <a:off x="8350376" y="2112579"/>
            <a:ext cx="3473761" cy="2025870"/>
          </a:xfrm>
          <a:prstGeom prst="rect">
            <a:avLst/>
          </a:prstGeom>
          <a:noFill/>
          <a:ln w="9525">
            <a:noFill/>
            <a:miter lim="800000"/>
            <a:headEnd/>
            <a:tailEnd/>
          </a:ln>
        </p:spPr>
      </p:pic>
      <p:pic>
        <p:nvPicPr>
          <p:cNvPr id="16385" name="Picture 1"/>
          <p:cNvPicPr>
            <a:picLocks noChangeAspect="1" noChangeArrowheads="1"/>
          </p:cNvPicPr>
          <p:nvPr/>
        </p:nvPicPr>
        <p:blipFill>
          <a:blip r:embed="rId5"/>
          <a:srcRect/>
          <a:stretch>
            <a:fillRect/>
          </a:stretch>
        </p:blipFill>
        <p:spPr bwMode="auto">
          <a:xfrm>
            <a:off x="8382001" y="4305300"/>
            <a:ext cx="3486150" cy="21907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Assam Cancer Care Foundation</a:t>
            </a:r>
            <a:endParaRPr lang="en-US" dirty="0"/>
          </a:p>
        </p:txBody>
      </p:sp>
      <p:sp>
        <p:nvSpPr>
          <p:cNvPr id="3" name="Content Placeholder 2"/>
          <p:cNvSpPr>
            <a:spLocks noGrp="1"/>
          </p:cNvSpPr>
          <p:nvPr>
            <p:ph idx="1"/>
          </p:nvPr>
        </p:nvSpPr>
        <p:spPr/>
        <p:txBody>
          <a:bodyPr/>
          <a:lstStyle/>
          <a:p>
            <a:pPr algn="just"/>
            <a:r>
              <a:rPr lang="en-US" dirty="0" smtClean="0"/>
              <a:t>For screening and treatment of Cancer, </a:t>
            </a:r>
            <a:r>
              <a:rPr lang="en-US" dirty="0" err="1" smtClean="0"/>
              <a:t>MoU</a:t>
            </a:r>
            <a:r>
              <a:rPr lang="en-US" dirty="0" smtClean="0"/>
              <a:t> with Tata Trust to establish 18 hospitals including strengthening State Cancer Institute at </a:t>
            </a:r>
            <a:r>
              <a:rPr lang="en-US" dirty="0" err="1" smtClean="0"/>
              <a:t>Guwahati</a:t>
            </a:r>
            <a:endParaRPr lang="en-US" dirty="0" smtClean="0"/>
          </a:p>
          <a:p>
            <a:pPr algn="just"/>
            <a:r>
              <a:rPr lang="en-US" dirty="0" smtClean="0"/>
              <a:t>Management of all these 18 hospitals through Tata Trust</a:t>
            </a:r>
          </a:p>
          <a:p>
            <a:pPr algn="just"/>
            <a:r>
              <a:rPr lang="en-US" dirty="0" smtClean="0"/>
              <a:t>Training of paramedics and screening at the grass root shall be through Tata Trust in </a:t>
            </a:r>
            <a:r>
              <a:rPr lang="en-US" smtClean="0"/>
              <a:t>all districts</a:t>
            </a:r>
            <a:endParaRPr lang="en-US" dirty="0"/>
          </a:p>
        </p:txBody>
      </p:sp>
    </p:spTree>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2"/>
          <a:srcRect/>
          <a:stretch>
            <a:fillRect/>
          </a:stretch>
        </p:blipFill>
        <p:spPr bwMode="auto">
          <a:xfrm>
            <a:off x="0" y="1670734"/>
            <a:ext cx="5449824" cy="5187266"/>
          </a:xfrm>
          <a:prstGeom prst="rect">
            <a:avLst/>
          </a:prstGeom>
          <a:noFill/>
          <a:ln w="9525">
            <a:noFill/>
            <a:miter lim="800000"/>
            <a:headEnd/>
            <a:tailEnd/>
          </a:ln>
          <a:effectLst/>
        </p:spPr>
      </p:pic>
      <p:sp>
        <p:nvSpPr>
          <p:cNvPr id="5" name="Content Placeholder 2"/>
          <p:cNvSpPr>
            <a:spLocks noGrp="1"/>
          </p:cNvSpPr>
          <p:nvPr>
            <p:ph idx="1"/>
          </p:nvPr>
        </p:nvSpPr>
        <p:spPr>
          <a:xfrm>
            <a:off x="0" y="119301"/>
            <a:ext cx="5449824" cy="1551433"/>
          </a:xfrm>
          <a:blipFill>
            <a:blip r:embed="rId3"/>
            <a:tile tx="0" ty="0" sx="100000" sy="100000" flip="none" algn="tl"/>
          </a:blipFill>
        </p:spPr>
        <p:txBody>
          <a:bodyPr>
            <a:normAutofit fontScale="92500" lnSpcReduction="20000"/>
          </a:bodyPr>
          <a:lstStyle/>
          <a:p>
            <a:pPr marL="0" indent="0" algn="just">
              <a:buNone/>
            </a:pPr>
            <a:r>
              <a:rPr lang="en-US" sz="2400" dirty="0" smtClean="0"/>
              <a:t>National Health Mission, Assam has won the  </a:t>
            </a:r>
            <a:r>
              <a:rPr lang="en-US" sz="2400" dirty="0" err="1" smtClean="0"/>
              <a:t>Skotch</a:t>
            </a:r>
            <a:r>
              <a:rPr lang="en-US" sz="2400" dirty="0" smtClean="0"/>
              <a:t> </a:t>
            </a:r>
            <a:r>
              <a:rPr lang="en-US" sz="2400" dirty="0" err="1" smtClean="0"/>
              <a:t>Swasth</a:t>
            </a:r>
            <a:r>
              <a:rPr lang="en-US" sz="2400" dirty="0" smtClean="0"/>
              <a:t> Bharat Gold Award for implementation of </a:t>
            </a:r>
          </a:p>
          <a:p>
            <a:pPr marL="514350" indent="-514350" algn="ctr">
              <a:buNone/>
            </a:pPr>
            <a:r>
              <a:rPr lang="en-US" sz="2400" b="1" dirty="0" smtClean="0"/>
              <a:t>ASHA Payment  and Performance</a:t>
            </a:r>
          </a:p>
          <a:p>
            <a:pPr marL="514350" indent="-514350" algn="ctr">
              <a:buNone/>
            </a:pPr>
            <a:r>
              <a:rPr lang="en-US" sz="2400" b="1" dirty="0" smtClean="0"/>
              <a:t>Monitoring System (APPMS)</a:t>
            </a:r>
            <a:endParaRPr lang="en-US" sz="2400" dirty="0"/>
          </a:p>
        </p:txBody>
      </p:sp>
      <p:graphicFrame>
        <p:nvGraphicFramePr>
          <p:cNvPr id="6" name="Chart 5"/>
          <p:cNvGraphicFramePr/>
          <p:nvPr/>
        </p:nvGraphicFramePr>
        <p:xfrm>
          <a:off x="5577840" y="583821"/>
          <a:ext cx="6327647" cy="3256359"/>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p:cNvSpPr/>
          <p:nvPr/>
        </p:nvSpPr>
        <p:spPr>
          <a:xfrm>
            <a:off x="6203834" y="119301"/>
            <a:ext cx="5701653" cy="461665"/>
          </a:xfrm>
          <a:prstGeom prst="rect">
            <a:avLst/>
          </a:prstGeom>
        </p:spPr>
        <p:txBody>
          <a:bodyPr wrap="square">
            <a:spAutoFit/>
          </a:bodyPr>
          <a:lstStyle/>
          <a:p>
            <a:r>
              <a:rPr lang="en-US" sz="2400" b="1" dirty="0"/>
              <a:t>Drastic Reduction in Non Performing ASHA</a:t>
            </a:r>
          </a:p>
        </p:txBody>
      </p:sp>
      <p:graphicFrame>
        <p:nvGraphicFramePr>
          <p:cNvPr id="8" name="Chart 7"/>
          <p:cNvGraphicFramePr/>
          <p:nvPr/>
        </p:nvGraphicFramePr>
        <p:xfrm>
          <a:off x="5742432" y="3840180"/>
          <a:ext cx="6449568" cy="30178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 xmlns:p14="http://schemas.microsoft.com/office/powerpoint/2010/main" val="1809917566"/>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728208"/>
            <a:ext cx="12192000" cy="80946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400" b="1" dirty="0" smtClean="0"/>
              <a:t>Thank You</a:t>
            </a:r>
            <a:endParaRPr lang="en-IN" sz="4400" dirty="0"/>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952" y="80316"/>
            <a:ext cx="5612524" cy="507831"/>
          </a:xfrm>
        </p:spPr>
        <p:style>
          <a:lnRef idx="3">
            <a:schemeClr val="lt1"/>
          </a:lnRef>
          <a:fillRef idx="1">
            <a:schemeClr val="accent5"/>
          </a:fillRef>
          <a:effectRef idx="1">
            <a:schemeClr val="accent5"/>
          </a:effectRef>
          <a:fontRef idx="minor">
            <a:schemeClr val="lt1"/>
          </a:fontRef>
        </p:style>
        <p:txBody>
          <a:bodyPr vert="horz" wrap="square" lIns="91440" tIns="45720" rIns="91440" bIns="45720" rtlCol="0" anchor="ctr">
            <a:spAutoFit/>
          </a:bodyPr>
          <a:lstStyle/>
          <a:p>
            <a:r>
              <a:rPr lang="en-US" sz="3000" dirty="0" smtClean="0">
                <a:solidFill>
                  <a:schemeClr val="lt1"/>
                </a:solidFill>
              </a:rPr>
              <a:t>Under 5 Mortality Rate (U5MR)</a:t>
            </a:r>
            <a:endParaRPr lang="en-US" sz="3000" dirty="0">
              <a:solidFill>
                <a:schemeClr val="lt1"/>
              </a:solidFill>
            </a:endParaRPr>
          </a:p>
        </p:txBody>
      </p:sp>
      <p:graphicFrame>
        <p:nvGraphicFramePr>
          <p:cNvPr id="5" name="Chart 4"/>
          <p:cNvGraphicFramePr/>
          <p:nvPr/>
        </p:nvGraphicFramePr>
        <p:xfrm>
          <a:off x="349926" y="900972"/>
          <a:ext cx="11387372" cy="5604759"/>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Straight Arrow Connector 6"/>
          <p:cNvCxnSpPr/>
          <p:nvPr/>
        </p:nvCxnSpPr>
        <p:spPr>
          <a:xfrm>
            <a:off x="8919148" y="3147936"/>
            <a:ext cx="974360" cy="4347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ular Callout 7"/>
          <p:cNvSpPr/>
          <p:nvPr/>
        </p:nvSpPr>
        <p:spPr>
          <a:xfrm>
            <a:off x="9338872" y="1484028"/>
            <a:ext cx="1843790" cy="599606"/>
          </a:xfrm>
          <a:prstGeom prst="wedgeRoundRectCallout">
            <a:avLst>
              <a:gd name="adj1" fmla="val -37906"/>
              <a:gd name="adj2" fmla="val 252500"/>
              <a:gd name="adj3" fmla="val 16667"/>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b="1" dirty="0" smtClean="0">
                <a:solidFill>
                  <a:schemeClr val="tx1"/>
                </a:solidFill>
              </a:rPr>
              <a:t>10 points drop</a:t>
            </a:r>
            <a:endParaRPr lang="en-US" b="1" dirty="0">
              <a:solidFill>
                <a:schemeClr val="tx1"/>
              </a:solidFill>
            </a:endParaRPr>
          </a:p>
        </p:txBody>
      </p:sp>
      <p:cxnSp>
        <p:nvCxnSpPr>
          <p:cNvPr id="9" name="Straight Arrow Connector 8"/>
          <p:cNvCxnSpPr/>
          <p:nvPr/>
        </p:nvCxnSpPr>
        <p:spPr>
          <a:xfrm>
            <a:off x="7932302" y="2880612"/>
            <a:ext cx="974360" cy="4347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ular Callout 9"/>
          <p:cNvSpPr/>
          <p:nvPr/>
        </p:nvSpPr>
        <p:spPr>
          <a:xfrm>
            <a:off x="8441961" y="796979"/>
            <a:ext cx="1843790" cy="599606"/>
          </a:xfrm>
          <a:prstGeom prst="wedgeRoundRectCallout">
            <a:avLst>
              <a:gd name="adj1" fmla="val -54979"/>
              <a:gd name="adj2" fmla="val 320000"/>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4 points drop</a:t>
            </a:r>
            <a:endParaRPr lang="en-US" b="1" dirty="0">
              <a:solidFill>
                <a:schemeClr val="tx1"/>
              </a:solidFill>
            </a:endParaRPr>
          </a:p>
        </p:txBody>
      </p:sp>
      <p:cxnSp>
        <p:nvCxnSpPr>
          <p:cNvPr id="11" name="Straight Arrow Connector 10"/>
          <p:cNvCxnSpPr/>
          <p:nvPr/>
        </p:nvCxnSpPr>
        <p:spPr>
          <a:xfrm>
            <a:off x="6915470" y="2523346"/>
            <a:ext cx="974360" cy="4347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ounded Rectangular Callout 14"/>
          <p:cNvSpPr/>
          <p:nvPr/>
        </p:nvSpPr>
        <p:spPr>
          <a:xfrm>
            <a:off x="6663128" y="906907"/>
            <a:ext cx="1843790" cy="599606"/>
          </a:xfrm>
          <a:prstGeom prst="wedgeRoundRectCallout">
            <a:avLst>
              <a:gd name="adj1" fmla="val -6198"/>
              <a:gd name="adj2" fmla="val 272500"/>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7 points drop</a:t>
            </a:r>
            <a:endParaRPr lang="en-US" b="1" dirty="0">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717" y="80316"/>
            <a:ext cx="4950373" cy="507831"/>
          </a:xfrm>
        </p:spPr>
        <p:style>
          <a:lnRef idx="3">
            <a:schemeClr val="lt1"/>
          </a:lnRef>
          <a:fillRef idx="1">
            <a:schemeClr val="accent5"/>
          </a:fillRef>
          <a:effectRef idx="1">
            <a:schemeClr val="accent5"/>
          </a:effectRef>
          <a:fontRef idx="minor">
            <a:schemeClr val="lt1"/>
          </a:fontRef>
        </p:style>
        <p:txBody>
          <a:bodyPr vert="horz" wrap="square" lIns="91440" tIns="45720" rIns="91440" bIns="45720" rtlCol="0" anchor="ctr">
            <a:spAutoFit/>
          </a:bodyPr>
          <a:lstStyle/>
          <a:p>
            <a:r>
              <a:rPr lang="en-US" sz="3000" dirty="0" smtClean="0">
                <a:solidFill>
                  <a:schemeClr val="lt1"/>
                </a:solidFill>
              </a:rPr>
              <a:t>Infant Mortality Rate (IMR)</a:t>
            </a:r>
            <a:endParaRPr lang="en-US" sz="3000" dirty="0">
              <a:solidFill>
                <a:schemeClr val="lt1"/>
              </a:solidFill>
            </a:endParaRPr>
          </a:p>
        </p:txBody>
      </p:sp>
      <p:graphicFrame>
        <p:nvGraphicFramePr>
          <p:cNvPr id="12" name="Chart 11"/>
          <p:cNvGraphicFramePr/>
          <p:nvPr>
            <p:extLst>
              <p:ext uri="{D42A27DB-BD31-4B8C-83A1-F6EECF244321}">
                <p14:modId xmlns:p14="http://schemas.microsoft.com/office/powerpoint/2010/main" xmlns="" val="1117278530"/>
              </p:ext>
            </p:extLst>
          </p:nvPr>
        </p:nvGraphicFramePr>
        <p:xfrm>
          <a:off x="573893" y="851213"/>
          <a:ext cx="10998513" cy="554958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248" y="80316"/>
            <a:ext cx="5644055" cy="507831"/>
          </a:xfrm>
        </p:spPr>
        <p:style>
          <a:lnRef idx="3">
            <a:schemeClr val="lt1"/>
          </a:lnRef>
          <a:fillRef idx="1">
            <a:schemeClr val="accent5"/>
          </a:fillRef>
          <a:effectRef idx="1">
            <a:schemeClr val="accent5"/>
          </a:effectRef>
          <a:fontRef idx="minor">
            <a:schemeClr val="lt1"/>
          </a:fontRef>
        </p:style>
        <p:txBody>
          <a:bodyPr vert="horz" wrap="square" lIns="91440" tIns="45720" rIns="91440" bIns="45720" rtlCol="0" anchor="ctr">
            <a:spAutoFit/>
          </a:bodyPr>
          <a:lstStyle/>
          <a:p>
            <a:r>
              <a:rPr lang="en-IN" sz="3000" dirty="0" smtClean="0">
                <a:solidFill>
                  <a:schemeClr val="lt1"/>
                </a:solidFill>
              </a:rPr>
              <a:t>Neo-Natal Mortality Rate (NMR)</a:t>
            </a:r>
            <a:endParaRPr lang="en-US" sz="3000" dirty="0">
              <a:solidFill>
                <a:schemeClr val="lt1"/>
              </a:solidFill>
            </a:endParaRPr>
          </a:p>
        </p:txBody>
      </p:sp>
      <p:graphicFrame>
        <p:nvGraphicFramePr>
          <p:cNvPr id="3" name="Chart 2"/>
          <p:cNvGraphicFramePr/>
          <p:nvPr>
            <p:extLst>
              <p:ext uri="{D42A27DB-BD31-4B8C-83A1-F6EECF244321}">
                <p14:modId xmlns:p14="http://schemas.microsoft.com/office/powerpoint/2010/main" xmlns="" val="503244342"/>
              </p:ext>
            </p:extLst>
          </p:nvPr>
        </p:nvGraphicFramePr>
        <p:xfrm>
          <a:off x="399753" y="898317"/>
          <a:ext cx="11157663" cy="563739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248" y="80316"/>
            <a:ext cx="5533697" cy="507831"/>
          </a:xfrm>
        </p:spPr>
        <p:style>
          <a:lnRef idx="3">
            <a:schemeClr val="lt1"/>
          </a:lnRef>
          <a:fillRef idx="1">
            <a:schemeClr val="accent5"/>
          </a:fillRef>
          <a:effectRef idx="1">
            <a:schemeClr val="accent5"/>
          </a:effectRef>
          <a:fontRef idx="minor">
            <a:schemeClr val="lt1"/>
          </a:fontRef>
        </p:style>
        <p:txBody>
          <a:bodyPr vert="horz" wrap="square" lIns="91440" tIns="45720" rIns="91440" bIns="45720" rtlCol="0" anchor="ctr">
            <a:spAutoFit/>
          </a:bodyPr>
          <a:lstStyle/>
          <a:p>
            <a:r>
              <a:rPr lang="en-IN" sz="3000" dirty="0" smtClean="0">
                <a:solidFill>
                  <a:schemeClr val="lt1"/>
                </a:solidFill>
              </a:rPr>
              <a:t>Total Fertility Rate (TFR)</a:t>
            </a:r>
            <a:endParaRPr lang="en-US" sz="3000" dirty="0">
              <a:solidFill>
                <a:schemeClr val="lt1"/>
              </a:solidFill>
            </a:endParaRPr>
          </a:p>
        </p:txBody>
      </p:sp>
      <p:graphicFrame>
        <p:nvGraphicFramePr>
          <p:cNvPr id="5" name="Chart 4"/>
          <p:cNvGraphicFramePr/>
          <p:nvPr/>
        </p:nvGraphicFramePr>
        <p:xfrm>
          <a:off x="394819" y="885122"/>
          <a:ext cx="11192578" cy="553066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Initiatives</a:t>
            </a:r>
            <a:endParaRPr lang="en-US" dirty="0"/>
          </a:p>
        </p:txBody>
      </p:sp>
      <p:sp>
        <p:nvSpPr>
          <p:cNvPr id="3" name="Text Placeholder 2"/>
          <p:cNvSpPr>
            <a:spLocks noGrp="1"/>
          </p:cNvSpPr>
          <p:nvPr>
            <p:ph type="body" idx="1"/>
          </p:nvPr>
        </p:nvSpPr>
        <p:spPr/>
        <p:txBody>
          <a:bodyPr/>
          <a:lstStyle/>
          <a:p>
            <a:r>
              <a:rPr lang="en-US" dirty="0" smtClean="0"/>
              <a:t>As per recommendations of 11</a:t>
            </a:r>
            <a:r>
              <a:rPr lang="en-US" baseline="30000" dirty="0" smtClean="0"/>
              <a:t>th</a:t>
            </a:r>
            <a:r>
              <a:rPr lang="en-US" dirty="0" smtClean="0"/>
              <a:t> CRM</a:t>
            </a:r>
            <a:endParaRPr lang="en-US" dirty="0"/>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6601</TotalTime>
  <Words>2718</Words>
  <Application>Microsoft Macintosh PowerPoint</Application>
  <PresentationFormat>Custom</PresentationFormat>
  <Paragraphs>345</Paragraphs>
  <Slides>43</Slides>
  <Notes>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Slide 1</vt:lpstr>
      <vt:lpstr>Performance of key impact indicators</vt:lpstr>
      <vt:lpstr>Slide 3</vt:lpstr>
      <vt:lpstr>Maternal Mortality Ratio (MMR)</vt:lpstr>
      <vt:lpstr>Under 5 Mortality Rate (U5MR)</vt:lpstr>
      <vt:lpstr>Infant Mortality Rate (IMR)</vt:lpstr>
      <vt:lpstr>Neo-Natal Mortality Rate (NMR)</vt:lpstr>
      <vt:lpstr>Total Fertility Rate (TFR)</vt:lpstr>
      <vt:lpstr>State Initiatives</vt:lpstr>
      <vt:lpstr>Moving towards minimizing infrastructure gap</vt:lpstr>
      <vt:lpstr>Strengthening/ Rationalization of HR </vt:lpstr>
      <vt:lpstr>Strengthening of PMUs</vt:lpstr>
      <vt:lpstr>Monitoring PPP programmes</vt:lpstr>
      <vt:lpstr>JSSK - Free Diet (Action initiated)</vt:lpstr>
      <vt:lpstr>Referral Transport Services</vt:lpstr>
      <vt:lpstr>JSSK – Free Referral Transport (Action initiated)</vt:lpstr>
      <vt:lpstr>JSSK – Free Referral Transport (Action initiated)</vt:lpstr>
      <vt:lpstr>Slide 18</vt:lpstr>
      <vt:lpstr>MCH Services (Action initiated)</vt:lpstr>
      <vt:lpstr>We are improving care around birth</vt:lpstr>
      <vt:lpstr>Slide 21</vt:lpstr>
      <vt:lpstr>Slide 22</vt:lpstr>
      <vt:lpstr>Slide 23</vt:lpstr>
      <vt:lpstr>Improving Supportive Monitoring &amp; Supervision (Action initiated)</vt:lpstr>
      <vt:lpstr>Ensuring availability of Drugs (Action initiated)</vt:lpstr>
      <vt:lpstr>Online Inventory Management System</vt:lpstr>
      <vt:lpstr>Slide 27</vt:lpstr>
      <vt:lpstr>Strengthening Lab Services (Action initiated)</vt:lpstr>
      <vt:lpstr>Health &amp; Wellness Centre (Action initiated)</vt:lpstr>
      <vt:lpstr>Data Quality (Action initiated)</vt:lpstr>
      <vt:lpstr>Data Quality (Action initiated)</vt:lpstr>
      <vt:lpstr>Strengthening Financial Management (Action initiated)</vt:lpstr>
      <vt:lpstr>NUHM (Action initiated)</vt:lpstr>
      <vt:lpstr>Disease Control Programmes (Action initiated)</vt:lpstr>
      <vt:lpstr>Equipment Maintenance (Action initiated)</vt:lpstr>
      <vt:lpstr>Biomedical Equipment Maintenance and Management Programme (BEMP)</vt:lpstr>
      <vt:lpstr>Recent initiatives </vt:lpstr>
      <vt:lpstr>Mobile Medical Units (MMUs) – To reach the unreached</vt:lpstr>
      <vt:lpstr>Strengthening Monitoring &amp; Supervision</vt:lpstr>
      <vt:lpstr>Atal Amrit Abhiyan</vt:lpstr>
      <vt:lpstr>Assam Cancer Care Foundation</vt:lpstr>
      <vt:lpstr>Slide 42</vt:lpstr>
      <vt:lpstr>Slide 43</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MIS</cp:lastModifiedBy>
  <cp:revision>568</cp:revision>
  <dcterms:created xsi:type="dcterms:W3CDTF">2016-10-24T10:34:33Z</dcterms:created>
  <dcterms:modified xsi:type="dcterms:W3CDTF">2018-06-18T02:59:54Z</dcterms:modified>
</cp:coreProperties>
</file>